
<file path=[Content_Types].xml><?xml version="1.0" encoding="utf-8"?>
<Types xmlns="http://schemas.openxmlformats.org/package/2006/content-types">
  <Default Extension="fntdata" ContentType="application/x-fontdata"/>
  <Default Extension="jfif" ContentType="image/jpeg"/>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8"/>
  </p:notesMasterIdLst>
  <p:sldIdLst>
    <p:sldId id="697" r:id="rId2"/>
    <p:sldId id="257" r:id="rId3"/>
    <p:sldId id="259" r:id="rId4"/>
    <p:sldId id="260" r:id="rId5"/>
    <p:sldId id="261" r:id="rId6"/>
    <p:sldId id="565" r:id="rId7"/>
    <p:sldId id="262" r:id="rId8"/>
    <p:sldId id="263" r:id="rId9"/>
    <p:sldId id="264" r:id="rId10"/>
    <p:sldId id="265" r:id="rId11"/>
    <p:sldId id="566" r:id="rId12"/>
    <p:sldId id="555" r:id="rId13"/>
    <p:sldId id="268" r:id="rId14"/>
    <p:sldId id="570" r:id="rId15"/>
    <p:sldId id="271" r:id="rId16"/>
    <p:sldId id="523" r:id="rId17"/>
    <p:sldId id="527" r:id="rId18"/>
    <p:sldId id="525" r:id="rId19"/>
    <p:sldId id="567" r:id="rId20"/>
    <p:sldId id="526" r:id="rId21"/>
    <p:sldId id="568" r:id="rId22"/>
    <p:sldId id="529" r:id="rId23"/>
    <p:sldId id="547" r:id="rId24"/>
    <p:sldId id="549" r:id="rId25"/>
    <p:sldId id="550" r:id="rId26"/>
    <p:sldId id="551" r:id="rId27"/>
    <p:sldId id="532" r:id="rId28"/>
    <p:sldId id="693" r:id="rId29"/>
    <p:sldId id="688" r:id="rId30"/>
    <p:sldId id="690" r:id="rId31"/>
    <p:sldId id="691" r:id="rId32"/>
    <p:sldId id="573" r:id="rId33"/>
    <p:sldId id="616" r:id="rId34"/>
    <p:sldId id="544" r:id="rId35"/>
    <p:sldId id="545" r:id="rId36"/>
    <p:sldId id="574" r:id="rId37"/>
    <p:sldId id="575" r:id="rId38"/>
    <p:sldId id="576" r:id="rId39"/>
    <p:sldId id="692" r:id="rId40"/>
    <p:sldId id="664" r:id="rId41"/>
    <p:sldId id="665" r:id="rId42"/>
    <p:sldId id="663" r:id="rId43"/>
    <p:sldId id="584" r:id="rId44"/>
    <p:sldId id="552" r:id="rId45"/>
    <p:sldId id="586" r:id="rId46"/>
    <p:sldId id="556" r:id="rId47"/>
    <p:sldId id="554" r:id="rId48"/>
    <p:sldId id="590" r:id="rId49"/>
    <p:sldId id="593" r:id="rId50"/>
    <p:sldId id="562" r:id="rId51"/>
    <p:sldId id="563" r:id="rId52"/>
    <p:sldId id="564" r:id="rId53"/>
    <p:sldId id="594" r:id="rId54"/>
    <p:sldId id="596" r:id="rId55"/>
    <p:sldId id="597" r:id="rId56"/>
    <p:sldId id="537" r:id="rId57"/>
    <p:sldId id="623" r:id="rId58"/>
    <p:sldId id="603" r:id="rId59"/>
    <p:sldId id="615" r:id="rId60"/>
    <p:sldId id="606" r:id="rId61"/>
    <p:sldId id="605" r:id="rId62"/>
    <p:sldId id="607" r:id="rId63"/>
    <p:sldId id="662" r:id="rId64"/>
    <p:sldId id="284" r:id="rId65"/>
    <p:sldId id="695" r:id="rId66"/>
    <p:sldId id="686" r:id="rId67"/>
  </p:sldIdLst>
  <p:sldSz cx="12192000" cy="6858000"/>
  <p:notesSz cx="6888163" cy="10020300"/>
  <p:embeddedFontLst>
    <p:embeddedFont>
      <p:font typeface="Calibri" panose="020F0502020204030204" pitchFamily="34" charset="0"/>
      <p:regular r:id="rId69"/>
      <p:bold r:id="rId70"/>
      <p:italic r:id="rId71"/>
      <p:boldItalic r:id="rId72"/>
    </p:embeddedFont>
    <p:embeddedFont>
      <p:font typeface="Candara" panose="020E0502030303020204" pitchFamily="34" charset="0"/>
      <p:regular r:id="rId73"/>
      <p:bold r:id="rId74"/>
      <p:italic r:id="rId75"/>
      <p:boldItalic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9" roundtripDataSignature="AMtx7mhrtS6hnQ4wdBCqp1T0mY2ZPWwD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47CFFF"/>
    <a:srgbClr val="D965B2"/>
    <a:srgbClr val="FFFFD3"/>
    <a:srgbClr val="FD8955"/>
    <a:srgbClr val="FFCE33"/>
    <a:srgbClr val="6BC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18535C-22C5-4C08-B3CD-F8193426A55B}">
  <a:tblStyle styleId="{CF18535C-22C5-4C08-B3CD-F8193426A55B}"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4">
              <a:alpha val="20000"/>
            </a:schemeClr>
          </a:solidFill>
        </a:fill>
      </a:tcStyle>
    </a:band1H>
    <a:band2H>
      <a:tcTxStyle/>
      <a:tcStyle>
        <a:tcBdr/>
      </a:tcStyle>
    </a:band2H>
    <a:band1V>
      <a:tcTxStyle/>
      <a:tcStyle>
        <a:tcBdr/>
        <a:fill>
          <a:solidFill>
            <a:schemeClr val="accent4">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4"/>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4"/>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6.fntdata"/><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99" Type="http://customschemas.google.com/relationships/presentationmetadata" Target="meta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4871" cy="502755"/>
          </a:xfrm>
          <a:prstGeom prst="rect">
            <a:avLst/>
          </a:prstGeom>
          <a:noFill/>
          <a:ln>
            <a:noFill/>
          </a:ln>
        </p:spPr>
        <p:txBody>
          <a:bodyPr spcFirstLastPara="1" wrap="square" lIns="96600" tIns="48300" rIns="96600" bIns="48300"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01698" y="0"/>
            <a:ext cx="2984871" cy="502755"/>
          </a:xfrm>
          <a:prstGeom prst="rect">
            <a:avLst/>
          </a:prstGeom>
          <a:noFill/>
          <a:ln>
            <a:noFill/>
          </a:ln>
        </p:spPr>
        <p:txBody>
          <a:bodyPr spcFirstLastPara="1" wrap="square" lIns="96600" tIns="48300" rIns="96600" bIns="48300"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7547"/>
            <a:ext cx="2984871" cy="502754"/>
          </a:xfrm>
          <a:prstGeom prst="rect">
            <a:avLst/>
          </a:prstGeom>
          <a:noFill/>
          <a:ln>
            <a:noFill/>
          </a:ln>
        </p:spPr>
        <p:txBody>
          <a:bodyPr spcFirstLastPara="1" wrap="square" lIns="96600" tIns="48300" rIns="96600" bIns="48300"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marR="0" lvl="0" indent="0" algn="r" rtl="0">
              <a:spcBef>
                <a:spcPts val="0"/>
              </a:spcBef>
              <a:spcAft>
                <a:spcPts val="0"/>
              </a:spcAft>
              <a:buNone/>
            </a:pPr>
            <a:fld id="{00000000-1234-1234-1234-123412341234}" type="slidenum">
              <a:rPr lang="pt-BR" sz="1300" b="0" i="0" u="none" strike="noStrike" cap="none">
                <a:solidFill>
                  <a:schemeClr val="dk1"/>
                </a:solidFill>
                <a:latin typeface="Calibri"/>
                <a:ea typeface="Calibri"/>
                <a:cs typeface="Calibri"/>
                <a:sym typeface="Calibri"/>
              </a:rPr>
              <a:t>‹nº›</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a:extLst>
            <a:ext uri="{FF2B5EF4-FFF2-40B4-BE49-F238E27FC236}">
              <a16:creationId xmlns:a16="http://schemas.microsoft.com/office/drawing/2014/main" id="{B5C704FF-BEDC-3A96-5878-31703AB44A29}"/>
            </a:ext>
          </a:extLst>
        </p:cNvPr>
        <p:cNvGrpSpPr/>
        <p:nvPr/>
      </p:nvGrpSpPr>
      <p:grpSpPr>
        <a:xfrm>
          <a:off x="0" y="0"/>
          <a:ext cx="0" cy="0"/>
          <a:chOff x="0" y="0"/>
          <a:chExt cx="0" cy="0"/>
        </a:xfrm>
      </p:grpSpPr>
      <p:sp>
        <p:nvSpPr>
          <p:cNvPr id="54" name="Google Shape;54;p1:notes">
            <a:extLst>
              <a:ext uri="{FF2B5EF4-FFF2-40B4-BE49-F238E27FC236}">
                <a16:creationId xmlns:a16="http://schemas.microsoft.com/office/drawing/2014/main" id="{B32FACC3-8C4B-3556-268A-B1B5871E9A55}"/>
              </a:ext>
            </a:extLst>
          </p:cNvPr>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 name="Google Shape;55;p1:notes">
            <a:extLst>
              <a:ext uri="{FF2B5EF4-FFF2-40B4-BE49-F238E27FC236}">
                <a16:creationId xmlns:a16="http://schemas.microsoft.com/office/drawing/2014/main" id="{FB95AACE-E1C7-6EF8-0EE8-E4149D101B78}"/>
              </a:ext>
            </a:extLst>
          </p:cNvPr>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8680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45" name="Google Shape;145;p5: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67" name="Google Shape;167;p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3: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93" name="Google Shape;193;p13: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73D77AA7-AF22-95D1-1D7F-786A7DD1D076}"/>
            </a:ext>
          </a:extLst>
        </p:cNvPr>
        <p:cNvGrpSpPr/>
        <p:nvPr/>
      </p:nvGrpSpPr>
      <p:grpSpPr>
        <a:xfrm>
          <a:off x="0" y="0"/>
          <a:ext cx="0" cy="0"/>
          <a:chOff x="0" y="0"/>
          <a:chExt cx="0" cy="0"/>
        </a:xfrm>
      </p:grpSpPr>
      <p:sp>
        <p:nvSpPr>
          <p:cNvPr id="192" name="Google Shape;192;p13:notes">
            <a:extLst>
              <a:ext uri="{FF2B5EF4-FFF2-40B4-BE49-F238E27FC236}">
                <a16:creationId xmlns:a16="http://schemas.microsoft.com/office/drawing/2014/main" id="{C0203F37-D7E7-7776-5BE2-2EC1ECF4CA3A}"/>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93" name="Google Shape;193;p13:notes">
            <a:extLst>
              <a:ext uri="{FF2B5EF4-FFF2-40B4-BE49-F238E27FC236}">
                <a16:creationId xmlns:a16="http://schemas.microsoft.com/office/drawing/2014/main" id="{ACAA858D-9575-A692-F7F7-F8039D96F078}"/>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87327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6: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15" name="Google Shape;215;p16: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C829-B303-C3EB-163E-00D76E2A61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4D037B8-4367-66CB-36DF-DD062E7CC8F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F3B18F6-8280-6D5A-5708-81FBBAC7E91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BAF097B-215B-2A78-3E8E-D47B91815AB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BR" sz="1300" b="0" i="0" u="none" strike="noStrike" cap="none" smtClean="0">
                <a:solidFill>
                  <a:schemeClr val="dk1"/>
                </a:solidFill>
                <a:latin typeface="Calibri"/>
                <a:ea typeface="Calibri"/>
                <a:cs typeface="Calibri"/>
                <a:sym typeface="Calibri"/>
              </a:rPr>
              <a:t>24</a:t>
            </a:fld>
            <a:endParaRPr lang="pt-BR"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7953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F4063-9D34-56BB-7678-919656A7773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06BE445-F4B8-122A-7FCE-2D7594F764E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83541C-4A48-4048-0075-3C2D0E7DC56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1F914FE-E944-F1A3-4414-D3F60854995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BR" sz="1300" b="0" i="0" u="none" strike="noStrike" cap="none" smtClean="0">
                <a:solidFill>
                  <a:schemeClr val="dk1"/>
                </a:solidFill>
                <a:latin typeface="Calibri"/>
                <a:ea typeface="Calibri"/>
                <a:cs typeface="Calibri"/>
                <a:sym typeface="Calibri"/>
              </a:rPr>
              <a:t>25</a:t>
            </a:fld>
            <a:endParaRPr lang="pt-BR"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0050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EA2C4C4A-FEC3-DAE4-9BA3-76D24CC106A1}"/>
            </a:ext>
          </a:extLst>
        </p:cNvPr>
        <p:cNvGrpSpPr/>
        <p:nvPr/>
      </p:nvGrpSpPr>
      <p:grpSpPr>
        <a:xfrm>
          <a:off x="0" y="0"/>
          <a:ext cx="0" cy="0"/>
          <a:chOff x="0" y="0"/>
          <a:chExt cx="0" cy="0"/>
        </a:xfrm>
      </p:grpSpPr>
      <p:sp>
        <p:nvSpPr>
          <p:cNvPr id="178" name="Google Shape;178;p11:notes">
            <a:extLst>
              <a:ext uri="{FF2B5EF4-FFF2-40B4-BE49-F238E27FC236}">
                <a16:creationId xmlns:a16="http://schemas.microsoft.com/office/drawing/2014/main" id="{C1A7CC0F-2CC0-EA6A-669C-2435980CD722}"/>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9" name="Google Shape;179;p11:notes">
            <a:extLst>
              <a:ext uri="{FF2B5EF4-FFF2-40B4-BE49-F238E27FC236}">
                <a16:creationId xmlns:a16="http://schemas.microsoft.com/office/drawing/2014/main" id="{F1547329-1806-C42D-13B8-CEA5918792AC}"/>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2701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EF35157A-FEDD-19D1-DBA6-0EF7FE479CEA}"/>
            </a:ext>
          </a:extLst>
        </p:cNvPr>
        <p:cNvGrpSpPr/>
        <p:nvPr/>
      </p:nvGrpSpPr>
      <p:grpSpPr>
        <a:xfrm>
          <a:off x="0" y="0"/>
          <a:ext cx="0" cy="0"/>
          <a:chOff x="0" y="0"/>
          <a:chExt cx="0" cy="0"/>
        </a:xfrm>
      </p:grpSpPr>
      <p:sp>
        <p:nvSpPr>
          <p:cNvPr id="178" name="Google Shape;178;p11:notes">
            <a:extLst>
              <a:ext uri="{FF2B5EF4-FFF2-40B4-BE49-F238E27FC236}">
                <a16:creationId xmlns:a16="http://schemas.microsoft.com/office/drawing/2014/main" id="{C199DF2E-AB8B-2847-7716-7D03CFA5CE53}"/>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9" name="Google Shape;179;p11:notes">
            <a:extLst>
              <a:ext uri="{FF2B5EF4-FFF2-40B4-BE49-F238E27FC236}">
                <a16:creationId xmlns:a16="http://schemas.microsoft.com/office/drawing/2014/main" id="{56AFD8CD-D51F-51CA-A49C-0CA70E6A510D}"/>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034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F0B0F8C6-9CD6-E7A4-B920-59E28B27DDD3}"/>
            </a:ext>
          </a:extLst>
        </p:cNvPr>
        <p:cNvGrpSpPr/>
        <p:nvPr/>
      </p:nvGrpSpPr>
      <p:grpSpPr>
        <a:xfrm>
          <a:off x="0" y="0"/>
          <a:ext cx="0" cy="0"/>
          <a:chOff x="0" y="0"/>
          <a:chExt cx="0" cy="0"/>
        </a:xfrm>
      </p:grpSpPr>
      <p:sp>
        <p:nvSpPr>
          <p:cNvPr id="178" name="Google Shape;178;p11:notes">
            <a:extLst>
              <a:ext uri="{FF2B5EF4-FFF2-40B4-BE49-F238E27FC236}">
                <a16:creationId xmlns:a16="http://schemas.microsoft.com/office/drawing/2014/main" id="{9873DF7C-294C-4762-47B2-4A51AA29BEE5}"/>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9" name="Google Shape;179;p11:notes">
            <a:extLst>
              <a:ext uri="{FF2B5EF4-FFF2-40B4-BE49-F238E27FC236}">
                <a16:creationId xmlns:a16="http://schemas.microsoft.com/office/drawing/2014/main" id="{23C779EF-9459-D0B0-CE28-F4621C25067D}"/>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094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5490F62C-620E-E37F-665B-1C6403C1E41A}"/>
            </a:ext>
          </a:extLst>
        </p:cNvPr>
        <p:cNvGrpSpPr/>
        <p:nvPr/>
      </p:nvGrpSpPr>
      <p:grpSpPr>
        <a:xfrm>
          <a:off x="0" y="0"/>
          <a:ext cx="0" cy="0"/>
          <a:chOff x="0" y="0"/>
          <a:chExt cx="0" cy="0"/>
        </a:xfrm>
      </p:grpSpPr>
      <p:sp>
        <p:nvSpPr>
          <p:cNvPr id="178" name="Google Shape;178;p11:notes">
            <a:extLst>
              <a:ext uri="{FF2B5EF4-FFF2-40B4-BE49-F238E27FC236}">
                <a16:creationId xmlns:a16="http://schemas.microsoft.com/office/drawing/2014/main" id="{D2E29F1B-E214-3F1F-5215-3215980565B7}"/>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9" name="Google Shape;179;p11:notes">
            <a:extLst>
              <a:ext uri="{FF2B5EF4-FFF2-40B4-BE49-F238E27FC236}">
                <a16:creationId xmlns:a16="http://schemas.microsoft.com/office/drawing/2014/main" id="{167F7F1E-F12F-3A8E-7DCA-B738AF83B4BD}"/>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7329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E5C0E375-227B-3B4B-8106-F8555EBC4F41}"/>
            </a:ext>
          </a:extLst>
        </p:cNvPr>
        <p:cNvGrpSpPr/>
        <p:nvPr/>
      </p:nvGrpSpPr>
      <p:grpSpPr>
        <a:xfrm>
          <a:off x="0" y="0"/>
          <a:ext cx="0" cy="0"/>
          <a:chOff x="0" y="0"/>
          <a:chExt cx="0" cy="0"/>
        </a:xfrm>
      </p:grpSpPr>
      <p:sp>
        <p:nvSpPr>
          <p:cNvPr id="192" name="Google Shape;192;p13:notes">
            <a:extLst>
              <a:ext uri="{FF2B5EF4-FFF2-40B4-BE49-F238E27FC236}">
                <a16:creationId xmlns:a16="http://schemas.microsoft.com/office/drawing/2014/main" id="{E0A49BBB-CC12-9E1D-C07F-4913C42A0ED9}"/>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93" name="Google Shape;193;p13:notes">
            <a:extLst>
              <a:ext uri="{FF2B5EF4-FFF2-40B4-BE49-F238E27FC236}">
                <a16:creationId xmlns:a16="http://schemas.microsoft.com/office/drawing/2014/main" id="{18983A59-9198-A790-545E-FDCA05F273E5}"/>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4422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47F4CA11-F22E-B254-18E7-A9FD8BC70120}"/>
            </a:ext>
          </a:extLst>
        </p:cNvPr>
        <p:cNvGrpSpPr/>
        <p:nvPr/>
      </p:nvGrpSpPr>
      <p:grpSpPr>
        <a:xfrm>
          <a:off x="0" y="0"/>
          <a:ext cx="0" cy="0"/>
          <a:chOff x="0" y="0"/>
          <a:chExt cx="0" cy="0"/>
        </a:xfrm>
      </p:grpSpPr>
      <p:sp>
        <p:nvSpPr>
          <p:cNvPr id="214" name="Google Shape;214;p16:notes">
            <a:extLst>
              <a:ext uri="{FF2B5EF4-FFF2-40B4-BE49-F238E27FC236}">
                <a16:creationId xmlns:a16="http://schemas.microsoft.com/office/drawing/2014/main" id="{BC66D1DD-5CD2-7808-B15E-7F02304917B9}"/>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15" name="Google Shape;215;p16:notes">
            <a:extLst>
              <a:ext uri="{FF2B5EF4-FFF2-40B4-BE49-F238E27FC236}">
                <a16:creationId xmlns:a16="http://schemas.microsoft.com/office/drawing/2014/main" id="{35E8FB52-DBB6-4B00-92F1-425068DFF40E}"/>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7380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5106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DD5E30BD-85DB-9733-93AE-482F844AEFD6}"/>
            </a:ext>
          </a:extLst>
        </p:cNvPr>
        <p:cNvGrpSpPr/>
        <p:nvPr/>
      </p:nvGrpSpPr>
      <p:grpSpPr>
        <a:xfrm>
          <a:off x="0" y="0"/>
          <a:ext cx="0" cy="0"/>
          <a:chOff x="0" y="0"/>
          <a:chExt cx="0" cy="0"/>
        </a:xfrm>
      </p:grpSpPr>
      <p:sp>
        <p:nvSpPr>
          <p:cNvPr id="178" name="Google Shape;178;p11:notes">
            <a:extLst>
              <a:ext uri="{FF2B5EF4-FFF2-40B4-BE49-F238E27FC236}">
                <a16:creationId xmlns:a16="http://schemas.microsoft.com/office/drawing/2014/main" id="{29243C90-3471-CF71-B9FE-0D8B8C627726}"/>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179" name="Google Shape;179;p11:notes">
            <a:extLst>
              <a:ext uri="{FF2B5EF4-FFF2-40B4-BE49-F238E27FC236}">
                <a16:creationId xmlns:a16="http://schemas.microsoft.com/office/drawing/2014/main" id="{5A482FD0-7F1B-ECC1-90E1-8933CC8EFD24}"/>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78193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C73FD6FC-1A51-809A-406B-9DE59DF2E1FE}"/>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4FB3D50B-E8E2-2DE9-AC01-58D26E54237E}"/>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486271C5-5D02-0176-24C3-814A0BE87CEB}"/>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5003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92266BEE-6B35-DA43-AB91-15A0352F4398}"/>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8DBFEC5E-F645-991C-83E8-0038D63EB4EA}"/>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8278762F-BD3A-A146-F586-523E4172FE36}"/>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5383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889A17E4-35E4-61F9-3874-2D9FA08F5CF8}"/>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8E6A81BF-C579-60B2-C9CD-352D6EBEFF14}"/>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8439F222-6941-1CCC-9572-B665B82CB128}"/>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5128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6392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83084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81894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69180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95817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92209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10521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31209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12476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456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16338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75708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3279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E9315C6D-E539-FCA6-8DFC-95DC6A1A8AAF}"/>
            </a:ext>
          </a:extLst>
        </p:cNvPr>
        <p:cNvGrpSpPr/>
        <p:nvPr/>
      </p:nvGrpSpPr>
      <p:grpSpPr>
        <a:xfrm>
          <a:off x="0" y="0"/>
          <a:ext cx="0" cy="0"/>
          <a:chOff x="0" y="0"/>
          <a:chExt cx="0" cy="0"/>
        </a:xfrm>
      </p:grpSpPr>
      <p:sp>
        <p:nvSpPr>
          <p:cNvPr id="252" name="Google Shape;252;p19:notes">
            <a:extLst>
              <a:ext uri="{FF2B5EF4-FFF2-40B4-BE49-F238E27FC236}">
                <a16:creationId xmlns:a16="http://schemas.microsoft.com/office/drawing/2014/main" id="{9B3DEA1D-0D2D-F145-9849-6914C066086B}"/>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a:extLst>
              <a:ext uri="{FF2B5EF4-FFF2-40B4-BE49-F238E27FC236}">
                <a16:creationId xmlns:a16="http://schemas.microsoft.com/office/drawing/2014/main" id="{4C8B942A-2F3D-C644-5DB2-D9F51E62162A}"/>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995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28995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77908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3DC79E2B-261C-8DAB-9EB8-70CDE6BA7C11}"/>
            </a:ext>
          </a:extLst>
        </p:cNvPr>
        <p:cNvGrpSpPr/>
        <p:nvPr/>
      </p:nvGrpSpPr>
      <p:grpSpPr>
        <a:xfrm>
          <a:off x="0" y="0"/>
          <a:ext cx="0" cy="0"/>
          <a:chOff x="0" y="0"/>
          <a:chExt cx="0" cy="0"/>
        </a:xfrm>
      </p:grpSpPr>
      <p:sp>
        <p:nvSpPr>
          <p:cNvPr id="252" name="Google Shape;252;p19:notes">
            <a:extLst>
              <a:ext uri="{FF2B5EF4-FFF2-40B4-BE49-F238E27FC236}">
                <a16:creationId xmlns:a16="http://schemas.microsoft.com/office/drawing/2014/main" id="{D3927942-18EC-5C0C-B32D-E06D64B7BBDC}"/>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a:extLst>
              <a:ext uri="{FF2B5EF4-FFF2-40B4-BE49-F238E27FC236}">
                <a16:creationId xmlns:a16="http://schemas.microsoft.com/office/drawing/2014/main" id="{A9227DC0-5368-DB4D-D619-91484DFE1EBC}"/>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6483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98989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148489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51247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0735A6F6-6D22-3D78-77A2-4E5BFD7B650A}"/>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5380D7AE-6C9C-C467-B776-8A4D61EF112B}"/>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8D394EB1-7390-AD7C-646A-734A6458C5FF}"/>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5172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889A17E4-35E4-61F9-3874-2D9FA08F5CF8}"/>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8E6A81BF-C579-60B2-C9CD-352D6EBEFF14}"/>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8439F222-6941-1CCC-9572-B665B82CB128}"/>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803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16F61110-449A-EBAF-4AF1-13D7B82848C6}"/>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74853173-D131-355B-73CF-29F4A2FCB844}"/>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8081377F-C3B2-C613-A3AF-FC9B4D19932B}"/>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47727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601794C4-6DFE-0640-2EC3-54B4F15F7E18}"/>
            </a:ext>
          </a:extLst>
        </p:cNvPr>
        <p:cNvGrpSpPr/>
        <p:nvPr/>
      </p:nvGrpSpPr>
      <p:grpSpPr>
        <a:xfrm>
          <a:off x="0" y="0"/>
          <a:ext cx="0" cy="0"/>
          <a:chOff x="0" y="0"/>
          <a:chExt cx="0" cy="0"/>
        </a:xfrm>
      </p:grpSpPr>
      <p:sp>
        <p:nvSpPr>
          <p:cNvPr id="242" name="Google Shape;242;p18:notes">
            <a:extLst>
              <a:ext uri="{FF2B5EF4-FFF2-40B4-BE49-F238E27FC236}">
                <a16:creationId xmlns:a16="http://schemas.microsoft.com/office/drawing/2014/main" id="{2B0529AD-B431-2B1B-CC40-CD9C2C6EE97E}"/>
              </a:ext>
            </a:extLst>
          </p:cNvPr>
          <p:cNvSpPr txBox="1">
            <a:spLocks noGrp="1"/>
          </p:cNvSpPr>
          <p:nvPr>
            <p:ph type="body" idx="1"/>
          </p:nvPr>
        </p:nvSpPr>
        <p:spPr>
          <a:xfrm>
            <a:off x="691846" y="5215776"/>
            <a:ext cx="5534767" cy="4941260"/>
          </a:xfrm>
          <a:prstGeom prst="rect">
            <a:avLst/>
          </a:prstGeom>
          <a:noFill/>
          <a:ln>
            <a:noFill/>
          </a:ln>
        </p:spPr>
        <p:txBody>
          <a:bodyPr spcFirstLastPara="1" wrap="square" lIns="102050" tIns="102050" rIns="102050" bIns="102050" anchor="t" anchorCtr="0">
            <a:noAutofit/>
          </a:bodyPr>
          <a:lstStyle/>
          <a:p>
            <a:pPr marL="0" lvl="0" indent="0" algn="l" rtl="0">
              <a:spcBef>
                <a:spcPts val="0"/>
              </a:spcBef>
              <a:spcAft>
                <a:spcPts val="0"/>
              </a:spcAft>
              <a:buNone/>
            </a:pPr>
            <a:endParaRPr/>
          </a:p>
        </p:txBody>
      </p:sp>
      <p:sp>
        <p:nvSpPr>
          <p:cNvPr id="243" name="Google Shape;243;p18:notes">
            <a:extLst>
              <a:ext uri="{FF2B5EF4-FFF2-40B4-BE49-F238E27FC236}">
                <a16:creationId xmlns:a16="http://schemas.microsoft.com/office/drawing/2014/main" id="{C2A09A6F-9AC3-9D08-6F51-D7440676A6D7}"/>
              </a:ext>
            </a:extLst>
          </p:cNvPr>
          <p:cNvSpPr>
            <a:spLocks noGrp="1" noRot="1" noChangeAspect="1"/>
          </p:cNvSpPr>
          <p:nvPr>
            <p:ph type="sldImg" idx="2"/>
          </p:nvPr>
        </p:nvSpPr>
        <p:spPr>
          <a:xfrm>
            <a:off x="-200025" y="822325"/>
            <a:ext cx="7318375" cy="4117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9791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5" name="Google Shape;2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6" name="Google Shape;2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b="0" i="0" u="none" strike="noStrike" cap="none">
                <a:solidFill>
                  <a:srgbClr val="888888"/>
                </a:solidFill>
                <a:latin typeface="Calibri"/>
                <a:ea typeface="Calibri"/>
                <a:cs typeface="Calibri"/>
                <a:sym typeface="Calibri"/>
              </a:defRPr>
            </a:lvl1pPr>
            <a:lvl2pPr marL="0" lvl="1" indent="0" algn="r">
              <a:spcBef>
                <a:spcPts val="0"/>
              </a:spcBef>
              <a:buSzPts val="1200"/>
              <a:buNone/>
              <a:defRPr sz="1200" b="0" i="0" u="none" strike="noStrike" cap="none">
                <a:solidFill>
                  <a:srgbClr val="888888"/>
                </a:solidFill>
                <a:latin typeface="Calibri"/>
                <a:ea typeface="Calibri"/>
                <a:cs typeface="Calibri"/>
                <a:sym typeface="Calibri"/>
              </a:defRPr>
            </a:lvl2pPr>
            <a:lvl3pPr marL="0" lvl="2" indent="0" algn="r">
              <a:spcBef>
                <a:spcPts val="0"/>
              </a:spcBef>
              <a:buSzPts val="1200"/>
              <a:buNone/>
              <a:defRPr sz="1200" b="0" i="0" u="none" strike="noStrike" cap="none">
                <a:solidFill>
                  <a:srgbClr val="888888"/>
                </a:solidFill>
                <a:latin typeface="Calibri"/>
                <a:ea typeface="Calibri"/>
                <a:cs typeface="Calibri"/>
                <a:sym typeface="Calibri"/>
              </a:defRPr>
            </a:lvl3pPr>
            <a:lvl4pPr marL="0" lvl="3" indent="0" algn="r">
              <a:spcBef>
                <a:spcPts val="0"/>
              </a:spcBef>
              <a:buSzPts val="1200"/>
              <a:buNone/>
              <a:defRPr sz="1200" b="0" i="0" u="none" strike="noStrike" cap="none">
                <a:solidFill>
                  <a:srgbClr val="888888"/>
                </a:solidFill>
                <a:latin typeface="Calibri"/>
                <a:ea typeface="Calibri"/>
                <a:cs typeface="Calibri"/>
                <a:sym typeface="Calibri"/>
              </a:defRPr>
            </a:lvl4pPr>
            <a:lvl5pPr marL="0" lvl="4" indent="0" algn="r">
              <a:spcBef>
                <a:spcPts val="0"/>
              </a:spcBef>
              <a:buSzPts val="1200"/>
              <a:buNone/>
              <a:defRPr sz="1200" b="0" i="0" u="none" strike="noStrike" cap="none">
                <a:solidFill>
                  <a:srgbClr val="888888"/>
                </a:solidFill>
                <a:latin typeface="Calibri"/>
                <a:ea typeface="Calibri"/>
                <a:cs typeface="Calibri"/>
                <a:sym typeface="Calibri"/>
              </a:defRPr>
            </a:lvl5pPr>
            <a:lvl6pPr marL="0" lvl="5" indent="0" algn="r">
              <a:spcBef>
                <a:spcPts val="0"/>
              </a:spcBef>
              <a:buSzPts val="1200"/>
              <a:buNone/>
              <a:defRPr sz="1200" b="0" i="0" u="none" strike="noStrike" cap="none">
                <a:solidFill>
                  <a:srgbClr val="888888"/>
                </a:solidFill>
                <a:latin typeface="Calibri"/>
                <a:ea typeface="Calibri"/>
                <a:cs typeface="Calibri"/>
                <a:sym typeface="Calibri"/>
              </a:defRPr>
            </a:lvl6pPr>
            <a:lvl7pPr marL="0" lvl="6" indent="0" algn="r">
              <a:spcBef>
                <a:spcPts val="0"/>
              </a:spcBef>
              <a:buSzPts val="1200"/>
              <a:buNone/>
              <a:defRPr sz="1200" b="0" i="0" u="none" strike="noStrike" cap="none">
                <a:solidFill>
                  <a:srgbClr val="888888"/>
                </a:solidFill>
                <a:latin typeface="Calibri"/>
                <a:ea typeface="Calibri"/>
                <a:cs typeface="Calibri"/>
                <a:sym typeface="Calibri"/>
              </a:defRPr>
            </a:lvl7pPr>
            <a:lvl8pPr marL="0" lvl="7" indent="0" algn="r">
              <a:spcBef>
                <a:spcPts val="0"/>
              </a:spcBef>
              <a:buSzPts val="1200"/>
              <a:buNone/>
              <a:defRPr sz="1200" b="0" i="0" u="none" strike="noStrike" cap="none">
                <a:solidFill>
                  <a:srgbClr val="888888"/>
                </a:solidFill>
                <a:latin typeface="Calibri"/>
                <a:ea typeface="Calibri"/>
                <a:cs typeface="Calibri"/>
                <a:sym typeface="Calibri"/>
              </a:defRPr>
            </a:lvl8pPr>
            <a:lvl9pPr marL="0" lvl="8" indent="0" algn="r">
              <a:spcBef>
                <a:spcPts val="0"/>
              </a:spcBef>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3"/>
        <p:cNvGrpSpPr/>
        <p:nvPr/>
      </p:nvGrpSpPr>
      <p:grpSpPr>
        <a:xfrm>
          <a:off x="0" y="0"/>
          <a:ext cx="0" cy="0"/>
          <a:chOff x="0" y="0"/>
          <a:chExt cx="0" cy="0"/>
        </a:xfrm>
      </p:grpSpPr>
      <p:sp>
        <p:nvSpPr>
          <p:cNvPr id="34" name="Google Shape;3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8" name="Google Shape;3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9" name="Google Shape;3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7" name="Google Shape;47;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9"/>
        <p:cNvGrpSpPr/>
        <p:nvPr/>
      </p:nvGrpSpPr>
      <p:grpSpPr>
        <a:xfrm>
          <a:off x="0" y="0"/>
          <a:ext cx="0" cy="0"/>
          <a:chOff x="0" y="0"/>
          <a:chExt cx="0" cy="0"/>
        </a:xfrm>
      </p:grpSpPr>
      <p:sp>
        <p:nvSpPr>
          <p:cNvPr id="50" name="Google Shape;5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52" name="Google Shape;5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53" name="Google Shape;5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59" name="Google Shape;5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60" name="Google Shape;6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6"/>
          <p:cNvSpPr>
            <a:spLocks noGrp="1"/>
          </p:cNvSpPr>
          <p:nvPr>
            <p:ph type="pic" idx="2"/>
          </p:nvPr>
        </p:nvSpPr>
        <p:spPr>
          <a:xfrm>
            <a:off x="5183188" y="987425"/>
            <a:ext cx="6172200" cy="4873625"/>
          </a:xfrm>
          <a:prstGeom prst="rect">
            <a:avLst/>
          </a:prstGeom>
          <a:noFill/>
          <a:ln>
            <a:noFill/>
          </a:ln>
        </p:spPr>
      </p:sp>
      <p:sp>
        <p:nvSpPr>
          <p:cNvPr id="64" name="Google Shape;64;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66" name="Google Shape;6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67" name="Google Shape;6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72" name="Google Shape;7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73" name="Google Shape;7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78" name="Google Shape;7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Font typeface="Arial"/>
              <a:buNone/>
              <a:defRPr>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79" name="Google Shape;7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SzPts val="1200"/>
              <a:buNone/>
              <a:defRPr sz="1200">
                <a:solidFill>
                  <a:srgbClr val="888888"/>
                </a:solidFill>
                <a:latin typeface="Calibri"/>
                <a:ea typeface="Calibri"/>
                <a:cs typeface="Calibri"/>
                <a:sym typeface="Calibri"/>
              </a:defRPr>
            </a:lvl1pPr>
            <a:lvl2pPr marL="0" lvl="1" indent="0" algn="r">
              <a:spcBef>
                <a:spcPts val="0"/>
              </a:spcBef>
              <a:buSzPts val="1200"/>
              <a:buNone/>
              <a:defRPr sz="1200">
                <a:solidFill>
                  <a:srgbClr val="888888"/>
                </a:solidFill>
                <a:latin typeface="Calibri"/>
                <a:ea typeface="Calibri"/>
                <a:cs typeface="Calibri"/>
                <a:sym typeface="Calibri"/>
              </a:defRPr>
            </a:lvl2pPr>
            <a:lvl3pPr marL="0" lvl="2" indent="0" algn="r">
              <a:spcBef>
                <a:spcPts val="0"/>
              </a:spcBef>
              <a:buSzPts val="1200"/>
              <a:buNone/>
              <a:defRPr sz="1200">
                <a:solidFill>
                  <a:srgbClr val="888888"/>
                </a:solidFill>
                <a:latin typeface="Calibri"/>
                <a:ea typeface="Calibri"/>
                <a:cs typeface="Calibri"/>
                <a:sym typeface="Calibri"/>
              </a:defRPr>
            </a:lvl3pPr>
            <a:lvl4pPr marL="0" lvl="3" indent="0" algn="r">
              <a:spcBef>
                <a:spcPts val="0"/>
              </a:spcBef>
              <a:buSzPts val="1200"/>
              <a:buNone/>
              <a:defRPr sz="1200">
                <a:solidFill>
                  <a:srgbClr val="888888"/>
                </a:solidFill>
                <a:latin typeface="Calibri"/>
                <a:ea typeface="Calibri"/>
                <a:cs typeface="Calibri"/>
                <a:sym typeface="Calibri"/>
              </a:defRPr>
            </a:lvl4pPr>
            <a:lvl5pPr marL="0" lvl="4" indent="0" algn="r">
              <a:spcBef>
                <a:spcPts val="0"/>
              </a:spcBef>
              <a:buSzPts val="1200"/>
              <a:buNone/>
              <a:defRPr sz="1200">
                <a:solidFill>
                  <a:srgbClr val="888888"/>
                </a:solidFill>
                <a:latin typeface="Calibri"/>
                <a:ea typeface="Calibri"/>
                <a:cs typeface="Calibri"/>
                <a:sym typeface="Calibri"/>
              </a:defRPr>
            </a:lvl5pPr>
            <a:lvl6pPr marL="0" lvl="5" indent="0" algn="r">
              <a:spcBef>
                <a:spcPts val="0"/>
              </a:spcBef>
              <a:buSzPts val="1200"/>
              <a:buNone/>
              <a:defRPr sz="1200">
                <a:solidFill>
                  <a:srgbClr val="888888"/>
                </a:solidFill>
                <a:latin typeface="Calibri"/>
                <a:ea typeface="Calibri"/>
                <a:cs typeface="Calibri"/>
                <a:sym typeface="Calibri"/>
              </a:defRPr>
            </a:lvl6pPr>
            <a:lvl7pPr marL="0" lvl="6" indent="0" algn="r">
              <a:spcBef>
                <a:spcPts val="0"/>
              </a:spcBef>
              <a:buSzPts val="1200"/>
              <a:buNone/>
              <a:defRPr sz="1200">
                <a:solidFill>
                  <a:srgbClr val="888888"/>
                </a:solidFill>
                <a:latin typeface="Calibri"/>
                <a:ea typeface="Calibri"/>
                <a:cs typeface="Calibri"/>
                <a:sym typeface="Calibri"/>
              </a:defRPr>
            </a:lvl7pPr>
            <a:lvl8pPr marL="0" lvl="7" indent="0" algn="r">
              <a:spcBef>
                <a:spcPts val="0"/>
              </a:spcBef>
              <a:buSzPts val="1200"/>
              <a:buNone/>
              <a:defRPr sz="1200">
                <a:solidFill>
                  <a:srgbClr val="888888"/>
                </a:solidFill>
                <a:latin typeface="Calibri"/>
                <a:ea typeface="Calibri"/>
                <a:cs typeface="Calibri"/>
                <a:sym typeface="Calibri"/>
              </a:defRPr>
            </a:lvl8pPr>
            <a:lvl9pPr marL="0" lvl="8" indent="0" algn="r">
              <a:spcBef>
                <a:spcPts val="0"/>
              </a:spcBef>
              <a:buSzPts val="1200"/>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obj">
  <p:cSld name="Blank">
    <p:bg>
      <p:bgPr>
        <a:solidFill>
          <a:schemeClr val="lt1"/>
        </a:solidFill>
        <a:effectLst/>
      </p:bgPr>
    </p:bg>
    <p:spTree>
      <p:nvGrpSpPr>
        <p:cNvPr id="1" name="Shape 16"/>
        <p:cNvGrpSpPr/>
        <p:nvPr/>
      </p:nvGrpSpPr>
      <p:grpSpPr>
        <a:xfrm>
          <a:off x="0" y="0"/>
          <a:ext cx="0" cy="0"/>
          <a:chOff x="0" y="0"/>
          <a:chExt cx="0" cy="0"/>
        </a:xfrm>
      </p:grpSpPr>
      <p:sp>
        <p:nvSpPr>
          <p:cNvPr id="17" name="Google Shape;17;p6"/>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Arial"/>
                <a:ea typeface="Arial"/>
                <a:cs typeface="Arial"/>
                <a:sym typeface="Arial"/>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407992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 name="Google Shape;1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hyperlink" Target="https://www.youtube.com/watch?v=JgzVK3_z5Dk"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hyperlink" Target="https://www.youtube.com/watch?v=v5nlwicLiQg&amp;t=491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f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4.png"/><Relationship Id="rId4" Type="http://schemas.microsoft.com/office/2007/relationships/hdphoto" Target="../media/hdphoto2.wdp"/><Relationship Id="rId9"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8.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4.png"/><Relationship Id="rId4" Type="http://schemas.microsoft.com/office/2007/relationships/hdphoto" Target="../media/hdphoto2.wdp"/><Relationship Id="rId9" Type="http://schemas.openxmlformats.org/officeDocument/2006/relationships/image" Target="../media/image27.png"/></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4.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hyperlink" Target="https://shre.ink/modelosdeinstrumentos"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66.xml.rels><?xml version="1.0" encoding="UTF-8" standalone="yes"?>
<Relationships xmlns="http://schemas.openxmlformats.org/package/2006/relationships"><Relationship Id="rId3" Type="http://schemas.openxmlformats.org/officeDocument/2006/relationships/hyperlink" Target="http://www.gestaoescolar.diaadia.pr.gov.br/arquivos/File/gestao_em_foco/legislacao_escolar_unidade3.pdf" TargetMode="External"/><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a:extLst>
            <a:ext uri="{FF2B5EF4-FFF2-40B4-BE49-F238E27FC236}">
              <a16:creationId xmlns:a16="http://schemas.microsoft.com/office/drawing/2014/main" id="{DCEBDA61-F055-586F-6607-C58C81E880A2}"/>
            </a:ext>
          </a:extLst>
        </p:cNvPr>
        <p:cNvGrpSpPr/>
        <p:nvPr/>
      </p:nvGrpSpPr>
      <p:grpSpPr>
        <a:xfrm>
          <a:off x="0" y="0"/>
          <a:ext cx="0" cy="0"/>
          <a:chOff x="0" y="0"/>
          <a:chExt cx="0" cy="0"/>
        </a:xfrm>
      </p:grpSpPr>
      <p:grpSp>
        <p:nvGrpSpPr>
          <p:cNvPr id="4" name="Agrupar 3">
            <a:extLst>
              <a:ext uri="{FF2B5EF4-FFF2-40B4-BE49-F238E27FC236}">
                <a16:creationId xmlns:a16="http://schemas.microsoft.com/office/drawing/2014/main" id="{D23947D9-1D51-623D-2C91-AAB4EE348107}"/>
              </a:ext>
            </a:extLst>
          </p:cNvPr>
          <p:cNvGrpSpPr/>
          <p:nvPr/>
        </p:nvGrpSpPr>
        <p:grpSpPr>
          <a:xfrm>
            <a:off x="1" y="1"/>
            <a:ext cx="12191999" cy="6857997"/>
            <a:chOff x="1" y="1"/>
            <a:chExt cx="12191999" cy="6857997"/>
          </a:xfrm>
        </p:grpSpPr>
        <p:grpSp>
          <p:nvGrpSpPr>
            <p:cNvPr id="57" name="Google Shape;57;p1">
              <a:extLst>
                <a:ext uri="{FF2B5EF4-FFF2-40B4-BE49-F238E27FC236}">
                  <a16:creationId xmlns:a16="http://schemas.microsoft.com/office/drawing/2014/main" id="{C045AC58-7260-EC8A-C401-1873D081C1AB}"/>
                </a:ext>
              </a:extLst>
            </p:cNvPr>
            <p:cNvGrpSpPr/>
            <p:nvPr/>
          </p:nvGrpSpPr>
          <p:grpSpPr>
            <a:xfrm>
              <a:off x="1" y="190703"/>
              <a:ext cx="12191999" cy="6667295"/>
              <a:chOff x="0" y="143027"/>
              <a:chExt cx="9143999" cy="5000471"/>
            </a:xfrm>
          </p:grpSpPr>
          <p:pic>
            <p:nvPicPr>
              <p:cNvPr id="58" name="Google Shape;58;p1">
                <a:extLst>
                  <a:ext uri="{FF2B5EF4-FFF2-40B4-BE49-F238E27FC236}">
                    <a16:creationId xmlns:a16="http://schemas.microsoft.com/office/drawing/2014/main" id="{913DB539-BFC3-C287-81FD-72729779221E}"/>
                  </a:ext>
                </a:extLst>
              </p:cNvPr>
              <p:cNvPicPr preferRelativeResize="0"/>
              <p:nvPr/>
            </p:nvPicPr>
            <p:blipFill rotWithShape="1">
              <a:blip r:embed="rId3">
                <a:alphaModFix/>
              </a:blip>
              <a:srcRect/>
              <a:stretch/>
            </p:blipFill>
            <p:spPr>
              <a:xfrm>
                <a:off x="2596629" y="143027"/>
                <a:ext cx="6547370" cy="4676774"/>
              </a:xfrm>
              <a:prstGeom prst="rect">
                <a:avLst/>
              </a:prstGeom>
              <a:noFill/>
              <a:ln>
                <a:noFill/>
              </a:ln>
            </p:spPr>
          </p:pic>
          <p:pic>
            <p:nvPicPr>
              <p:cNvPr id="59" name="Google Shape;59;p1">
                <a:extLst>
                  <a:ext uri="{FF2B5EF4-FFF2-40B4-BE49-F238E27FC236}">
                    <a16:creationId xmlns:a16="http://schemas.microsoft.com/office/drawing/2014/main" id="{F0F95D2E-3E57-F528-A436-6F7096545E23}"/>
                  </a:ext>
                </a:extLst>
              </p:cNvPr>
              <p:cNvPicPr preferRelativeResize="0"/>
              <p:nvPr/>
            </p:nvPicPr>
            <p:blipFill rotWithShape="1">
              <a:blip r:embed="rId4">
                <a:alphaModFix/>
              </a:blip>
              <a:srcRect/>
              <a:stretch/>
            </p:blipFill>
            <p:spPr>
              <a:xfrm>
                <a:off x="0" y="3962399"/>
                <a:ext cx="9143999" cy="1181099"/>
              </a:xfrm>
              <a:prstGeom prst="rect">
                <a:avLst/>
              </a:prstGeom>
              <a:noFill/>
              <a:ln>
                <a:noFill/>
              </a:ln>
            </p:spPr>
          </p:pic>
        </p:grpSp>
        <p:pic>
          <p:nvPicPr>
            <p:cNvPr id="60" name="Google Shape;60;p1">
              <a:extLst>
                <a:ext uri="{FF2B5EF4-FFF2-40B4-BE49-F238E27FC236}">
                  <a16:creationId xmlns:a16="http://schemas.microsoft.com/office/drawing/2014/main" id="{E584613B-6A79-C52F-77E9-A28AE768CAC0}"/>
                </a:ext>
              </a:extLst>
            </p:cNvPr>
            <p:cNvPicPr preferRelativeResize="0"/>
            <p:nvPr/>
          </p:nvPicPr>
          <p:blipFill rotWithShape="1">
            <a:blip r:embed="rId5">
              <a:alphaModFix/>
            </a:blip>
            <a:srcRect/>
            <a:stretch/>
          </p:blipFill>
          <p:spPr>
            <a:xfrm>
              <a:off x="1091011" y="4217708"/>
              <a:ext cx="2285999" cy="952499"/>
            </a:xfrm>
            <a:prstGeom prst="rect">
              <a:avLst/>
            </a:prstGeom>
            <a:noFill/>
            <a:ln>
              <a:noFill/>
            </a:ln>
          </p:spPr>
        </p:pic>
        <p:pic>
          <p:nvPicPr>
            <p:cNvPr id="61" name="Google Shape;61;p1">
              <a:extLst>
                <a:ext uri="{FF2B5EF4-FFF2-40B4-BE49-F238E27FC236}">
                  <a16:creationId xmlns:a16="http://schemas.microsoft.com/office/drawing/2014/main" id="{46F4E7F6-F0E3-B9CA-4DD9-670A2A0B8115}"/>
                </a:ext>
              </a:extLst>
            </p:cNvPr>
            <p:cNvPicPr preferRelativeResize="0"/>
            <p:nvPr/>
          </p:nvPicPr>
          <p:blipFill rotWithShape="1">
            <a:blip r:embed="rId6">
              <a:alphaModFix/>
            </a:blip>
            <a:srcRect/>
            <a:stretch/>
          </p:blipFill>
          <p:spPr>
            <a:xfrm>
              <a:off x="3809245" y="4272349"/>
              <a:ext cx="2285999" cy="901699"/>
            </a:xfrm>
            <a:prstGeom prst="rect">
              <a:avLst/>
            </a:prstGeom>
            <a:noFill/>
            <a:ln>
              <a:noFill/>
            </a:ln>
          </p:spPr>
        </p:pic>
        <p:pic>
          <p:nvPicPr>
            <p:cNvPr id="62" name="Google Shape;62;p1">
              <a:extLst>
                <a:ext uri="{FF2B5EF4-FFF2-40B4-BE49-F238E27FC236}">
                  <a16:creationId xmlns:a16="http://schemas.microsoft.com/office/drawing/2014/main" id="{07B34BAF-D1C7-C72E-0006-D08F9C272AA1}"/>
                </a:ext>
              </a:extLst>
            </p:cNvPr>
            <p:cNvPicPr preferRelativeResize="0"/>
            <p:nvPr/>
          </p:nvPicPr>
          <p:blipFill rotWithShape="1">
            <a:blip r:embed="rId7">
              <a:alphaModFix/>
            </a:blip>
            <a:srcRect/>
            <a:stretch/>
          </p:blipFill>
          <p:spPr>
            <a:xfrm>
              <a:off x="7058305" y="6084569"/>
              <a:ext cx="4698999" cy="495299"/>
            </a:xfrm>
            <a:prstGeom prst="rect">
              <a:avLst/>
            </a:prstGeom>
            <a:noFill/>
            <a:ln>
              <a:noFill/>
            </a:ln>
          </p:spPr>
        </p:pic>
        <p:pic>
          <p:nvPicPr>
            <p:cNvPr id="63" name="Google Shape;63;p1">
              <a:extLst>
                <a:ext uri="{FF2B5EF4-FFF2-40B4-BE49-F238E27FC236}">
                  <a16:creationId xmlns:a16="http://schemas.microsoft.com/office/drawing/2014/main" id="{C832286B-AC4B-FBB9-921B-919C26D89DC6}"/>
                </a:ext>
              </a:extLst>
            </p:cNvPr>
            <p:cNvPicPr preferRelativeResize="0"/>
            <p:nvPr/>
          </p:nvPicPr>
          <p:blipFill rotWithShape="1">
            <a:blip r:embed="rId8">
              <a:alphaModFix/>
            </a:blip>
            <a:srcRect/>
            <a:stretch/>
          </p:blipFill>
          <p:spPr>
            <a:xfrm>
              <a:off x="10980127" y="1664664"/>
              <a:ext cx="838199" cy="2095499"/>
            </a:xfrm>
            <a:prstGeom prst="rect">
              <a:avLst/>
            </a:prstGeom>
            <a:noFill/>
            <a:ln>
              <a:noFill/>
            </a:ln>
          </p:spPr>
        </p:pic>
        <p:pic>
          <p:nvPicPr>
            <p:cNvPr id="64" name="Google Shape;64;p1">
              <a:extLst>
                <a:ext uri="{FF2B5EF4-FFF2-40B4-BE49-F238E27FC236}">
                  <a16:creationId xmlns:a16="http://schemas.microsoft.com/office/drawing/2014/main" id="{0ED11A71-0EE6-B82A-C7D3-3A40601AD857}"/>
                </a:ext>
              </a:extLst>
            </p:cNvPr>
            <p:cNvPicPr preferRelativeResize="0"/>
            <p:nvPr/>
          </p:nvPicPr>
          <p:blipFill rotWithShape="1">
            <a:blip r:embed="rId9">
              <a:alphaModFix/>
            </a:blip>
            <a:srcRect/>
            <a:stretch/>
          </p:blipFill>
          <p:spPr>
            <a:xfrm>
              <a:off x="1" y="1"/>
              <a:ext cx="12191999" cy="215503"/>
            </a:xfrm>
            <a:prstGeom prst="rect">
              <a:avLst/>
            </a:prstGeom>
            <a:noFill/>
            <a:ln>
              <a:noFill/>
            </a:ln>
          </p:spPr>
        </p:pic>
      </p:grpSp>
      <p:pic>
        <p:nvPicPr>
          <p:cNvPr id="10" name="Imagem 9">
            <a:extLst>
              <a:ext uri="{FF2B5EF4-FFF2-40B4-BE49-F238E27FC236}">
                <a16:creationId xmlns:a16="http://schemas.microsoft.com/office/drawing/2014/main" id="{3E72F6B9-5C8C-8B74-F971-D02E1D891C80}"/>
              </a:ext>
            </a:extLst>
          </p:cNvPr>
          <p:cNvPicPr>
            <a:picLocks noChangeAspect="1"/>
          </p:cNvPicPr>
          <p:nvPr/>
        </p:nvPicPr>
        <p:blipFill>
          <a:blip r:embed="rId10"/>
          <a:srcRect l="36499" t="27232" r="36221" b="26838"/>
          <a:stretch>
            <a:fillRect/>
          </a:stretch>
        </p:blipFill>
        <p:spPr>
          <a:xfrm>
            <a:off x="1751396" y="704410"/>
            <a:ext cx="3251227" cy="3079032"/>
          </a:xfrm>
          <a:prstGeom prst="rect">
            <a:avLst/>
          </a:prstGeom>
        </p:spPr>
      </p:pic>
    </p:spTree>
    <p:extLst>
      <p:ext uri="{BB962C8B-B14F-4D97-AF65-F5344CB8AC3E}">
        <p14:creationId xmlns:p14="http://schemas.microsoft.com/office/powerpoint/2010/main" val="1110013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2719935" y="3429000"/>
            <a:ext cx="6752130" cy="1509938"/>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SzPts val="1800"/>
              <a:buNone/>
            </a:pPr>
            <a:r>
              <a:rPr lang="pt-BR" sz="3600" b="1" dirty="0">
                <a:solidFill>
                  <a:srgbClr val="595959"/>
                </a:solidFill>
                <a:latin typeface="Arial"/>
                <a:ea typeface="Arial"/>
                <a:cs typeface="Arial"/>
                <a:sym typeface="Arial"/>
              </a:rPr>
              <a:t>EIXO APOIO A GESTÃO E PLANEJAMENTO MUNICIPAL</a:t>
            </a:r>
            <a:endParaRPr sz="3600" b="1" dirty="0">
              <a:solidFill>
                <a:srgbClr val="595959"/>
              </a:solidFill>
              <a:latin typeface="Arial"/>
              <a:ea typeface="Arial"/>
              <a:cs typeface="Arial"/>
              <a:sym typeface="Arial"/>
            </a:endParaRPr>
          </a:p>
        </p:txBody>
      </p:sp>
      <p:sp>
        <p:nvSpPr>
          <p:cNvPr id="92" name="Google Shape;92;p2"/>
          <p:cNvSpPr/>
          <p:nvPr/>
        </p:nvSpPr>
        <p:spPr>
          <a:xfrm>
            <a:off x="2719935" y="2560207"/>
            <a:ext cx="6752130" cy="865054"/>
          </a:xfrm>
          <a:prstGeom prst="roundRect">
            <a:avLst>
              <a:gd name="adj" fmla="val 43791"/>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600" b="1" i="0" u="none" strike="noStrike" cap="none">
                <a:solidFill>
                  <a:schemeClr val="bg2">
                    <a:lumMod val="75000"/>
                  </a:schemeClr>
                </a:solidFill>
                <a:latin typeface="Arial"/>
                <a:ea typeface="Arial"/>
                <a:cs typeface="Arial"/>
                <a:sym typeface="Arial"/>
              </a:rPr>
              <a:t>Módulo</a:t>
            </a:r>
            <a:r>
              <a:rPr lang="pt-BR" sz="3200" b="1" i="0" u="none" strike="noStrike" cap="none">
                <a:solidFill>
                  <a:schemeClr val="bg2">
                    <a:lumMod val="75000"/>
                  </a:schemeClr>
                </a:solidFill>
                <a:latin typeface="Arial"/>
                <a:ea typeface="Arial"/>
                <a:cs typeface="Arial"/>
                <a:sym typeface="Arial"/>
              </a:rPr>
              <a:t> II</a:t>
            </a:r>
            <a:endParaRPr sz="3200" b="0" i="0" u="none" strike="noStrike" cap="none" dirty="0">
              <a:solidFill>
                <a:schemeClr val="bg2">
                  <a:lumMod val="75000"/>
                </a:schemeClr>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4"/>
          <p:cNvSpPr/>
          <p:nvPr/>
        </p:nvSpPr>
        <p:spPr>
          <a:xfrm>
            <a:off x="361733" y="2020723"/>
            <a:ext cx="6746991" cy="748732"/>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pt-BR" sz="3200" b="1" i="0" u="none" strike="noStrike" cap="none" dirty="0">
                <a:solidFill>
                  <a:schemeClr val="tx1">
                    <a:lumMod val="65000"/>
                    <a:lumOff val="35000"/>
                  </a:schemeClr>
                </a:solidFill>
                <a:latin typeface="Candara" panose="020E0502030303020204" pitchFamily="34" charset="0"/>
                <a:sym typeface="Arial"/>
              </a:rPr>
              <a:t>ACOLHIDA</a:t>
            </a:r>
            <a:endParaRPr sz="1600" dirty="0">
              <a:solidFill>
                <a:schemeClr val="tx1">
                  <a:lumMod val="65000"/>
                  <a:lumOff val="35000"/>
                </a:schemeClr>
              </a:solidFill>
              <a:latin typeface="Candara" panose="020E0502030303020204" pitchFamily="34" charset="0"/>
            </a:endParaRPr>
          </a:p>
        </p:txBody>
      </p:sp>
      <p:sp>
        <p:nvSpPr>
          <p:cNvPr id="138" name="Google Shape;138;p4"/>
          <p:cNvSpPr/>
          <p:nvPr/>
        </p:nvSpPr>
        <p:spPr>
          <a:xfrm>
            <a:off x="361732" y="2781025"/>
            <a:ext cx="6746991" cy="748732"/>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pt-BR" sz="3200" b="1">
                <a:solidFill>
                  <a:schemeClr val="tx1">
                    <a:lumMod val="65000"/>
                    <a:lumOff val="35000"/>
                  </a:schemeClr>
                </a:solidFill>
                <a:latin typeface="Candara" panose="020E0502030303020204" pitchFamily="34" charset="0"/>
                <a:sym typeface="Arial"/>
              </a:rPr>
              <a:t>APRESENTAÇÃO DO MÓDULO</a:t>
            </a:r>
            <a:endParaRPr sz="1600">
              <a:solidFill>
                <a:schemeClr val="tx1">
                  <a:lumMod val="65000"/>
                  <a:lumOff val="35000"/>
                </a:schemeClr>
              </a:solidFill>
              <a:latin typeface="Candara" panose="020E0502030303020204" pitchFamily="34" charset="0"/>
            </a:endParaRPr>
          </a:p>
        </p:txBody>
      </p:sp>
      <p:sp>
        <p:nvSpPr>
          <p:cNvPr id="139" name="Google Shape;139;p4"/>
          <p:cNvSpPr/>
          <p:nvPr/>
        </p:nvSpPr>
        <p:spPr>
          <a:xfrm>
            <a:off x="361732" y="3541327"/>
            <a:ext cx="6746991" cy="748732"/>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pt-BR" sz="3200" b="1" dirty="0">
                <a:solidFill>
                  <a:schemeClr val="tx1">
                    <a:lumMod val="65000"/>
                    <a:lumOff val="35000"/>
                  </a:schemeClr>
                </a:solidFill>
                <a:latin typeface="Candara" panose="020E0502030303020204" pitchFamily="34" charset="0"/>
                <a:sym typeface="Arial"/>
              </a:rPr>
              <a:t>PARA INÍCIO DE CONVERSA</a:t>
            </a:r>
            <a:endParaRPr sz="1600" dirty="0">
              <a:solidFill>
                <a:schemeClr val="tx1">
                  <a:lumMod val="65000"/>
                  <a:lumOff val="35000"/>
                </a:schemeClr>
              </a:solidFill>
              <a:latin typeface="Candara" panose="020E0502030303020204" pitchFamily="34" charset="0"/>
            </a:endParaRPr>
          </a:p>
        </p:txBody>
      </p:sp>
      <p:sp>
        <p:nvSpPr>
          <p:cNvPr id="140" name="Google Shape;140;p4"/>
          <p:cNvSpPr/>
          <p:nvPr/>
        </p:nvSpPr>
        <p:spPr>
          <a:xfrm>
            <a:off x="361731" y="4301629"/>
            <a:ext cx="6746991" cy="748732"/>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pt-BR" sz="3200" b="1" dirty="0">
                <a:solidFill>
                  <a:schemeClr val="tx1">
                    <a:lumMod val="65000"/>
                    <a:lumOff val="35000"/>
                  </a:schemeClr>
                </a:solidFill>
                <a:latin typeface="Candara" panose="020E0502030303020204" pitchFamily="34" charset="0"/>
                <a:sym typeface="Arial"/>
              </a:rPr>
              <a:t>OFICINAS TEMÁTICAS</a:t>
            </a:r>
            <a:endParaRPr sz="1600" dirty="0">
              <a:solidFill>
                <a:schemeClr val="tx1">
                  <a:lumMod val="65000"/>
                  <a:lumOff val="35000"/>
                </a:schemeClr>
              </a:solidFill>
              <a:latin typeface="Candara" panose="020E0502030303020204" pitchFamily="34" charset="0"/>
            </a:endParaRPr>
          </a:p>
        </p:txBody>
      </p:sp>
      <p:sp>
        <p:nvSpPr>
          <p:cNvPr id="141" name="Google Shape;141;p4"/>
          <p:cNvSpPr txBox="1"/>
          <p:nvPr/>
        </p:nvSpPr>
        <p:spPr>
          <a:xfrm>
            <a:off x="361731" y="603347"/>
            <a:ext cx="3665324" cy="70784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4000" b="1" dirty="0">
                <a:solidFill>
                  <a:srgbClr val="595959"/>
                </a:solidFill>
                <a:latin typeface="Candara" panose="020E0502030303020204" pitchFamily="34" charset="0"/>
                <a:sym typeface="Arial"/>
              </a:rPr>
              <a:t>AGENDA</a:t>
            </a:r>
            <a:endParaRPr sz="1600" dirty="0">
              <a:latin typeface="Candara" panose="020E0502030303020204" pitchFamily="34" charset="0"/>
            </a:endParaRPr>
          </a:p>
        </p:txBody>
      </p:sp>
      <p:cxnSp>
        <p:nvCxnSpPr>
          <p:cNvPr id="142" name="Google Shape;142;p4"/>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5"/>
          <p:cNvSpPr/>
          <p:nvPr/>
        </p:nvSpPr>
        <p:spPr>
          <a:xfrm>
            <a:off x="1056000" y="2936405"/>
            <a:ext cx="10080000" cy="985190"/>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4400" b="1" dirty="0">
                <a:solidFill>
                  <a:schemeClr val="bg2">
                    <a:lumMod val="75000"/>
                  </a:schemeClr>
                </a:solidFill>
                <a:latin typeface="Candara" panose="020E0502030303020204" pitchFamily="34" charset="0"/>
                <a:sym typeface="Arial"/>
              </a:rPr>
              <a:t>ACOLHIDA</a:t>
            </a:r>
            <a:endParaRPr sz="2000" dirty="0">
              <a:solidFill>
                <a:schemeClr val="bg2">
                  <a:lumMod val="75000"/>
                </a:schemeClr>
              </a:solidFill>
              <a:latin typeface="Candara" panose="020E0502030303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3" name="CaixaDeTexto 2">
            <a:extLst>
              <a:ext uri="{FF2B5EF4-FFF2-40B4-BE49-F238E27FC236}">
                <a16:creationId xmlns:a16="http://schemas.microsoft.com/office/drawing/2014/main" id="{E081A1F7-61E9-E849-2349-04553507798A}"/>
              </a:ext>
            </a:extLst>
          </p:cNvPr>
          <p:cNvSpPr txBox="1"/>
          <p:nvPr/>
        </p:nvSpPr>
        <p:spPr>
          <a:xfrm>
            <a:off x="1721738" y="686771"/>
            <a:ext cx="6096000" cy="307777"/>
          </a:xfrm>
          <a:prstGeom prst="rect">
            <a:avLst/>
          </a:prstGeom>
          <a:noFill/>
        </p:spPr>
        <p:txBody>
          <a:bodyPr wrap="square">
            <a:spAutoFit/>
          </a:bodyPr>
          <a:lstStyle/>
          <a:p>
            <a:r>
              <a:rPr lang="pt-BR" dirty="0">
                <a:hlinkClick r:id="rId5"/>
              </a:rPr>
              <a:t>https://www.youtube.com/watch?v=JgzVK3_z5Dk</a:t>
            </a:r>
            <a:endParaRPr lang="pt-BR" dirty="0"/>
          </a:p>
        </p:txBody>
      </p:sp>
      <p:pic>
        <p:nvPicPr>
          <p:cNvPr id="4" name="Vozes mulheres - Conceição Evaristo">
            <a:hlinkClick r:id="" action="ppaction://media"/>
            <a:extLst>
              <a:ext uri="{FF2B5EF4-FFF2-40B4-BE49-F238E27FC236}">
                <a16:creationId xmlns:a16="http://schemas.microsoft.com/office/drawing/2014/main" id="{E40D17AD-AD4E-A425-D3A9-8885D7ECEF1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21738" y="1096295"/>
            <a:ext cx="8748524" cy="49210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D3DF8DC5-78C1-015A-1F5E-BCE392298E1A}"/>
              </a:ext>
            </a:extLst>
          </p:cNvPr>
          <p:cNvPicPr>
            <a:picLocks noChangeAspect="1"/>
          </p:cNvPicPr>
          <p:nvPr/>
        </p:nvPicPr>
        <p:blipFill>
          <a:blip r:embed="rId2">
            <a:lum bright="70000" contrast="-70000"/>
          </a:blip>
          <a:srcRect r="20976"/>
          <a:stretch>
            <a:fillRect/>
          </a:stretch>
        </p:blipFill>
        <p:spPr>
          <a:xfrm>
            <a:off x="7126474" y="1002890"/>
            <a:ext cx="4016978" cy="5083278"/>
          </a:xfrm>
          <a:prstGeom prst="rect">
            <a:avLst/>
          </a:prstGeom>
        </p:spPr>
      </p:pic>
      <p:sp>
        <p:nvSpPr>
          <p:cNvPr id="6" name="Espaço Reservado para Texto 5">
            <a:extLst>
              <a:ext uri="{FF2B5EF4-FFF2-40B4-BE49-F238E27FC236}">
                <a16:creationId xmlns:a16="http://schemas.microsoft.com/office/drawing/2014/main" id="{B6FB7F3D-CB9B-E445-C715-9D63AE03DBEA}"/>
              </a:ext>
            </a:extLst>
          </p:cNvPr>
          <p:cNvSpPr>
            <a:spLocks noGrp="1"/>
          </p:cNvSpPr>
          <p:nvPr>
            <p:ph type="body" idx="1"/>
          </p:nvPr>
        </p:nvSpPr>
        <p:spPr>
          <a:xfrm>
            <a:off x="589936" y="1002890"/>
            <a:ext cx="7452851" cy="5083278"/>
          </a:xfrm>
          <a:solidFill>
            <a:srgbClr val="FFFFD3"/>
          </a:solidFill>
        </p:spPr>
        <p:txBody>
          <a:bodyPr>
            <a:noAutofit/>
          </a:bodyPr>
          <a:lstStyle/>
          <a:p>
            <a:pPr marL="114300" indent="0" algn="just">
              <a:lnSpc>
                <a:spcPct val="110000"/>
              </a:lnSpc>
              <a:spcBef>
                <a:spcPts val="600"/>
              </a:spcBef>
              <a:spcAft>
                <a:spcPts val="600"/>
              </a:spcAft>
              <a:buNone/>
            </a:pPr>
            <a:r>
              <a:rPr lang="pt-BR" sz="1900" dirty="0">
                <a:solidFill>
                  <a:schemeClr val="tx1">
                    <a:lumMod val="65000"/>
                    <a:lumOff val="35000"/>
                  </a:schemeClr>
                </a:solidFill>
                <a:latin typeface="Candara" panose="020E0502030303020204" pitchFamily="34" charset="0"/>
              </a:rPr>
              <a:t>Maria da Conceição Evaristo de Brito é mineira, de Belo Horizonte, mas se mudou para o Rio de Janeiro para estudar, formando-se na Universidade Federal do Rio de Janeiro. Hoje, é professora aposentada e é uma das escritoras mais influentes no movimento pós-modernista no Brasil, escrevendo nos gêneros da poesia, romance, conto e ensaio.</a:t>
            </a:r>
          </a:p>
          <a:p>
            <a:pPr marL="114300" indent="0" algn="just">
              <a:lnSpc>
                <a:spcPct val="110000"/>
              </a:lnSpc>
              <a:spcBef>
                <a:spcPts val="600"/>
              </a:spcBef>
              <a:spcAft>
                <a:spcPts val="600"/>
              </a:spcAft>
              <a:buNone/>
            </a:pPr>
            <a:r>
              <a:rPr lang="pt-BR" sz="1900" dirty="0">
                <a:solidFill>
                  <a:schemeClr val="tx1">
                    <a:lumMod val="65000"/>
                    <a:lumOff val="35000"/>
                  </a:schemeClr>
                </a:solidFill>
                <a:latin typeface="Candara" panose="020E0502030303020204" pitchFamily="34" charset="0"/>
              </a:rPr>
              <a:t>Suas obras, cuja matéria-prima literária é a vivência das mulheres negras – suas principais protagonistas – são repletas de reflexões acerca das profundas desigualdades raciais brasileiras.</a:t>
            </a:r>
          </a:p>
          <a:p>
            <a:pPr marL="114300" indent="0" algn="just">
              <a:lnSpc>
                <a:spcPct val="110000"/>
              </a:lnSpc>
              <a:spcBef>
                <a:spcPts val="600"/>
              </a:spcBef>
              <a:spcAft>
                <a:spcPts val="600"/>
              </a:spcAft>
              <a:buNone/>
            </a:pPr>
            <a:r>
              <a:rPr lang="pt-BR" sz="1900" dirty="0">
                <a:solidFill>
                  <a:schemeClr val="tx1">
                    <a:lumMod val="65000"/>
                    <a:lumOff val="35000"/>
                  </a:schemeClr>
                </a:solidFill>
                <a:latin typeface="Candara" panose="020E0502030303020204" pitchFamily="34" charset="0"/>
              </a:rPr>
              <a:t>Misturando realidade e ficção, seus textos são valorosos retratos do cotidiano, instrumentos de denúncia das opressões raciais e de gênero, mas também se voltam para a recuperação da ancestralidade da negritude brasileira, propositalmente apagada pelos portugueses durante os séculos em que perdurou o tráfico escravista.</a:t>
            </a:r>
          </a:p>
        </p:txBody>
      </p:sp>
    </p:spTree>
    <p:extLst>
      <p:ext uri="{BB962C8B-B14F-4D97-AF65-F5344CB8AC3E}">
        <p14:creationId xmlns:p14="http://schemas.microsoft.com/office/powerpoint/2010/main" val="1442198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p:nvPr/>
        </p:nvSpPr>
        <p:spPr>
          <a:xfrm>
            <a:off x="961821" y="2936405"/>
            <a:ext cx="10268358" cy="985190"/>
          </a:xfrm>
          <a:prstGeom prst="roundRect">
            <a:avLst>
              <a:gd name="adj" fmla="val 38512"/>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4400" b="1" dirty="0">
                <a:solidFill>
                  <a:schemeClr val="bg2">
                    <a:lumMod val="75000"/>
                  </a:schemeClr>
                </a:solidFill>
                <a:latin typeface="Candara" panose="020E0502030303020204" pitchFamily="34" charset="0"/>
                <a:sym typeface="Arial"/>
              </a:rPr>
              <a:t>APRESENTAÇÃO DO MÓDULO</a:t>
            </a:r>
            <a:endParaRPr sz="2400" dirty="0">
              <a:solidFill>
                <a:schemeClr val="bg2">
                  <a:lumMod val="75000"/>
                </a:schemeClr>
              </a:solidFill>
              <a:latin typeface="Candara" panose="020E0502030303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8"/>
          <p:cNvSpPr txBox="1">
            <a:spLocks noGrp="1"/>
          </p:cNvSpPr>
          <p:nvPr>
            <p:ph type="title"/>
          </p:nvPr>
        </p:nvSpPr>
        <p:spPr>
          <a:xfrm>
            <a:off x="1399723" y="2782432"/>
            <a:ext cx="9525901" cy="193278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pt-BR" sz="3600" b="1" dirty="0">
                <a:solidFill>
                  <a:srgbClr val="C00000"/>
                </a:solidFill>
                <a:latin typeface="Candara" panose="020E0502030303020204" pitchFamily="34" charset="0"/>
                <a:sym typeface="Arial"/>
              </a:rPr>
              <a:t>GESTÃO DE PROCESSOS DAS ROTINAS E DAS PRÁTICAS SUSTENTÁVEIS NA ESCOLA</a:t>
            </a:r>
          </a:p>
        </p:txBody>
      </p:sp>
      <p:sp>
        <p:nvSpPr>
          <p:cNvPr id="163" name="Google Shape;163;p8"/>
          <p:cNvSpPr txBox="1"/>
          <p:nvPr/>
        </p:nvSpPr>
        <p:spPr>
          <a:xfrm>
            <a:off x="361730" y="603347"/>
            <a:ext cx="4099433" cy="70784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4000" b="1" dirty="0">
                <a:solidFill>
                  <a:srgbClr val="595959"/>
                </a:solidFill>
                <a:latin typeface="Candara" panose="020E0502030303020204" pitchFamily="34" charset="0"/>
                <a:sym typeface="Arial"/>
              </a:rPr>
              <a:t>TEMA – módulo 2</a:t>
            </a:r>
            <a:endParaRPr sz="1600" dirty="0">
              <a:latin typeface="Candara" panose="020E0502030303020204" pitchFamily="34" charset="0"/>
            </a:endParaRPr>
          </a:p>
        </p:txBody>
      </p:sp>
      <p:cxnSp>
        <p:nvCxnSpPr>
          <p:cNvPr id="164" name="Google Shape;164;p8"/>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9"/>
          <p:cNvSpPr/>
          <p:nvPr/>
        </p:nvSpPr>
        <p:spPr>
          <a:xfrm>
            <a:off x="445967" y="1439013"/>
            <a:ext cx="10585827" cy="4247276"/>
          </a:xfrm>
          <a:prstGeom prst="rect">
            <a:avLst/>
          </a:prstGeom>
          <a:noFill/>
          <a:ln>
            <a:noFill/>
          </a:ln>
        </p:spPr>
        <p:txBody>
          <a:bodyPr spcFirstLastPara="1" wrap="square" lIns="91425" tIns="45700" rIns="91425" bIns="45700" anchor="t" anchorCtr="0">
            <a:spAutoFit/>
          </a:bodyPr>
          <a:lstStyle/>
          <a:p>
            <a:pPr algn="just">
              <a:lnSpc>
                <a:spcPct val="115000"/>
              </a:lnSpc>
              <a:spcAft>
                <a:spcPts val="800"/>
              </a:spcAft>
              <a:buNone/>
            </a:pPr>
            <a:r>
              <a:rPr lang="pt-BR" sz="2000" b="1" kern="100" dirty="0">
                <a:effectLst/>
                <a:latin typeface="Aptos" panose="020B0004020202020204" pitchFamily="34" charset="0"/>
                <a:ea typeface="Aptos" panose="020B0004020202020204" pitchFamily="34" charset="0"/>
                <a:cs typeface="Times New Roman" panose="02020603050405020304" pitchFamily="18" charset="0"/>
              </a:rPr>
              <a:t>Objetivo Geral: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tabLst>
                <a:tab pos="457200" algn="l"/>
              </a:tabLst>
            </a:pPr>
            <a:r>
              <a:rPr lang="pt-BR" sz="2000" kern="100" dirty="0">
                <a:effectLst/>
                <a:latin typeface="Aptos" panose="020B0004020202020204" pitchFamily="34" charset="0"/>
                <a:ea typeface="Aptos" panose="020B0004020202020204" pitchFamily="34" charset="0"/>
                <a:cs typeface="Times New Roman" panose="02020603050405020304" pitchFamily="18" charset="0"/>
              </a:rPr>
              <a:t>Compreender a organização do trabalho pedagógico a partir da </a:t>
            </a:r>
            <a:r>
              <a:rPr lang="pt-BR" sz="2000" kern="100" dirty="0">
                <a:latin typeface="Aptos" panose="020B0004020202020204" pitchFamily="34" charset="0"/>
                <a:ea typeface="Aptos" panose="020B0004020202020204" pitchFamily="34" charset="0"/>
                <a:cs typeface="Times New Roman" panose="02020603050405020304" pitchFamily="18" charset="0"/>
              </a:rPr>
              <a:t>gestão de processos das rotinas e das práticas sustentáveis na escola.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ptos" panose="020B0004020202020204" pitchFamily="34" charset="0"/>
                <a:ea typeface="Aptos" panose="020B0004020202020204" pitchFamily="34" charset="0"/>
                <a:cs typeface="Times New Roman" panose="02020603050405020304" pitchFamily="18" charset="0"/>
              </a:rPr>
              <a:t>Objetivos Específicos: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tabLst>
                <a:tab pos="457200" algn="l"/>
              </a:tabLst>
            </a:pPr>
            <a:r>
              <a:rPr lang="pt-BR" sz="2000" kern="100" dirty="0">
                <a:effectLst/>
                <a:latin typeface="Aptos" panose="020B0004020202020204" pitchFamily="34" charset="0"/>
                <a:ea typeface="Aptos" panose="020B0004020202020204" pitchFamily="34" charset="0"/>
                <a:cs typeface="Times New Roman" panose="02020603050405020304" pitchFamily="18" charset="0"/>
              </a:rPr>
              <a:t>Reconhecer o papel da rotina da gestão escolar para melhoria dos processos de acompanhamento pedagógico;</a:t>
            </a:r>
          </a:p>
          <a:p>
            <a:pPr marL="342900" lvl="0" indent="-342900" algn="just">
              <a:lnSpc>
                <a:spcPct val="115000"/>
              </a:lnSpc>
              <a:spcAft>
                <a:spcPts val="800"/>
              </a:spcAft>
              <a:buFont typeface="Arial" panose="020B0604020202020204" pitchFamily="34" charset="0"/>
              <a:buChar char="•"/>
              <a:tabLst>
                <a:tab pos="457200" algn="l"/>
              </a:tabLst>
            </a:pPr>
            <a:r>
              <a:rPr lang="pt-BR" sz="2000" kern="100" dirty="0">
                <a:effectLst/>
                <a:latin typeface="Aptos" panose="020B0004020202020204" pitchFamily="34" charset="0"/>
                <a:ea typeface="Aptos" panose="020B0004020202020204" pitchFamily="34" charset="0"/>
                <a:cs typeface="Times New Roman" panose="02020603050405020304" pitchFamily="18" charset="0"/>
              </a:rPr>
              <a:t>Identificar os principais registros e documentos necessários na rotina pedagógica da escola;</a:t>
            </a:r>
          </a:p>
          <a:p>
            <a:pPr marL="342900" lvl="0" indent="-342900" algn="just">
              <a:lnSpc>
                <a:spcPct val="115000"/>
              </a:lnSpc>
              <a:spcAft>
                <a:spcPts val="800"/>
              </a:spcAft>
              <a:buFont typeface="Arial" panose="020B0604020202020204" pitchFamily="34" charset="0"/>
              <a:buChar char="•"/>
              <a:tabLst>
                <a:tab pos="457200" algn="l"/>
              </a:tabLst>
            </a:pPr>
            <a:r>
              <a:rPr lang="pt-BR" sz="2000" kern="100" dirty="0">
                <a:effectLst/>
                <a:latin typeface="Aptos" panose="020B0004020202020204" pitchFamily="34" charset="0"/>
                <a:ea typeface="Aptos" panose="020B0004020202020204" pitchFamily="34" charset="0"/>
                <a:cs typeface="Times New Roman" panose="02020603050405020304" pitchFamily="18" charset="0"/>
              </a:rPr>
              <a:t>Desenvolver práticas de organização do trabalho pedagógico a partir da sistematização e uso dos instrumentos e documentos escolares de maneira sustentável.</a:t>
            </a:r>
          </a:p>
        </p:txBody>
      </p:sp>
      <p:sp>
        <p:nvSpPr>
          <p:cNvPr id="170" name="Google Shape;170;p9"/>
          <p:cNvSpPr txBox="1"/>
          <p:nvPr/>
        </p:nvSpPr>
        <p:spPr>
          <a:xfrm>
            <a:off x="361731" y="603347"/>
            <a:ext cx="3665324" cy="70784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4000" b="1" dirty="0">
                <a:solidFill>
                  <a:srgbClr val="595959"/>
                </a:solidFill>
                <a:latin typeface="Candara" panose="020E0502030303020204" pitchFamily="34" charset="0"/>
                <a:sym typeface="Arial"/>
              </a:rPr>
              <a:t>OBJETIVOS</a:t>
            </a:r>
            <a:endParaRPr sz="1600" dirty="0">
              <a:latin typeface="Candara" panose="020E0502030303020204" pitchFamily="34" charset="0"/>
            </a:endParaRPr>
          </a:p>
        </p:txBody>
      </p:sp>
      <p:cxnSp>
        <p:nvCxnSpPr>
          <p:cNvPr id="171" name="Google Shape;171;p9"/>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0"/>
          <p:cNvSpPr/>
          <p:nvPr/>
        </p:nvSpPr>
        <p:spPr>
          <a:xfrm>
            <a:off x="2366632" y="3044299"/>
            <a:ext cx="7458735" cy="769401"/>
          </a:xfrm>
          <a:prstGeom prst="roundRect">
            <a:avLst>
              <a:gd name="adj" fmla="val 0"/>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4400" b="1" dirty="0">
                <a:solidFill>
                  <a:schemeClr val="bg2">
                    <a:lumMod val="75000"/>
                  </a:schemeClr>
                </a:solidFill>
                <a:latin typeface="Candara" panose="020E0502030303020204" pitchFamily="34" charset="0"/>
                <a:sym typeface="Arial"/>
              </a:rPr>
              <a:t>PARA INÍCIO DE CONVERSA</a:t>
            </a:r>
            <a:endParaRPr sz="2400" dirty="0">
              <a:solidFill>
                <a:schemeClr val="bg2">
                  <a:lumMod val="75000"/>
                </a:schemeClr>
              </a:solidFill>
              <a:latin typeface="Candara" panose="020E0502030303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C7EFFB-8F9B-47D0-1F92-ABB732DB51B7}"/>
              </a:ext>
            </a:extLst>
          </p:cNvPr>
          <p:cNvSpPr>
            <a:spLocks noGrp="1"/>
          </p:cNvSpPr>
          <p:nvPr>
            <p:ph type="title"/>
          </p:nvPr>
        </p:nvSpPr>
        <p:spPr>
          <a:xfrm>
            <a:off x="287992" y="512695"/>
            <a:ext cx="7518822" cy="626705"/>
          </a:xfrm>
        </p:spPr>
        <p:txBody>
          <a:bodyPr>
            <a:normAutofit/>
          </a:bodyPr>
          <a:lstStyle/>
          <a:p>
            <a:r>
              <a:rPr lang="pt-BR" sz="3200" b="1" i="0" u="none" strike="noStrike" baseline="0" dirty="0">
                <a:solidFill>
                  <a:srgbClr val="C00000"/>
                </a:solidFill>
                <a:latin typeface="Candara" panose="020E0502030303020204" pitchFamily="34" charset="0"/>
                <a:cs typeface="Calibri" panose="020F0502020204030204" pitchFamily="34" charset="0"/>
              </a:rPr>
              <a:t>O que nos contam sobre a escola pública?</a:t>
            </a:r>
            <a:endParaRPr lang="pt-BR" sz="4800" dirty="0">
              <a:solidFill>
                <a:srgbClr val="C00000"/>
              </a:solidFill>
              <a:latin typeface="Candara" panose="020E0502030303020204" pitchFamily="34" charset="0"/>
              <a:cs typeface="Calibri" panose="020F0502020204030204" pitchFamily="34" charset="0"/>
            </a:endParaRPr>
          </a:p>
        </p:txBody>
      </p:sp>
      <p:pic>
        <p:nvPicPr>
          <p:cNvPr id="1026" name="Picture 2" descr="Nosso diário: Gênero: Charge">
            <a:extLst>
              <a:ext uri="{FF2B5EF4-FFF2-40B4-BE49-F238E27FC236}">
                <a16:creationId xmlns:a16="http://schemas.microsoft.com/office/drawing/2014/main" id="{0CD8AE9D-03D0-7F9D-A45A-97053EEA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4" y="1693535"/>
            <a:ext cx="3711966" cy="347093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B08CAD1D-A95B-DB92-97EA-A4F344F22B92}"/>
              </a:ext>
            </a:extLst>
          </p:cNvPr>
          <p:cNvSpPr txBox="1">
            <a:spLocks/>
          </p:cNvSpPr>
          <p:nvPr/>
        </p:nvSpPr>
        <p:spPr>
          <a:xfrm>
            <a:off x="4312990" y="2499139"/>
            <a:ext cx="6439099" cy="206302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457200" indent="-192088" algn="just">
              <a:buFont typeface="Wingdings" panose="05000000000000000000" pitchFamily="2" charset="2"/>
              <a:buChar char="§"/>
            </a:pPr>
            <a:r>
              <a:rPr lang="pt-BR" sz="2600" b="1" dirty="0">
                <a:solidFill>
                  <a:schemeClr val="tx1">
                    <a:lumMod val="65000"/>
                    <a:lumOff val="35000"/>
                  </a:schemeClr>
                </a:solidFill>
                <a:latin typeface="Candara" panose="020E0502030303020204" pitchFamily="34" charset="0"/>
                <a:cs typeface="Calibri" panose="020F0502020204030204" pitchFamily="34" charset="0"/>
              </a:rPr>
              <a:t>A escola pública não tem aprendizagem;</a:t>
            </a:r>
          </a:p>
          <a:p>
            <a:pPr marL="457200" indent="-457200" algn="just">
              <a:buFont typeface="Wingdings" panose="05000000000000000000" pitchFamily="2" charset="2"/>
              <a:buChar char="§"/>
            </a:pPr>
            <a:endParaRPr lang="pt-BR" sz="2600" b="1" dirty="0">
              <a:solidFill>
                <a:schemeClr val="tx1">
                  <a:lumMod val="65000"/>
                  <a:lumOff val="35000"/>
                </a:schemeClr>
              </a:solidFill>
              <a:latin typeface="Candara" panose="020E0502030303020204" pitchFamily="34" charset="0"/>
              <a:cs typeface="Calibri" panose="020F0502020204030204" pitchFamily="34" charset="0"/>
            </a:endParaRPr>
          </a:p>
          <a:p>
            <a:pPr marL="457200" indent="-192088" algn="just">
              <a:buFont typeface="Wingdings" panose="05000000000000000000" pitchFamily="2" charset="2"/>
              <a:buChar char="§"/>
            </a:pPr>
            <a:r>
              <a:rPr lang="pt-BR" sz="2600" b="1" dirty="0">
                <a:solidFill>
                  <a:schemeClr val="tx1">
                    <a:lumMod val="65000"/>
                    <a:lumOff val="35000"/>
                  </a:schemeClr>
                </a:solidFill>
                <a:latin typeface="Candara" panose="020E0502030303020204" pitchFamily="34" charset="0"/>
                <a:cs typeface="Calibri" panose="020F0502020204030204" pitchFamily="34" charset="0"/>
              </a:rPr>
              <a:t>O baixo letramento das famílias e o contexto social das crianças são determinantes para o fracasso escolar.</a:t>
            </a:r>
            <a:endParaRPr lang="pt-BR" sz="2600" dirty="0">
              <a:solidFill>
                <a:schemeClr val="tx1">
                  <a:lumMod val="65000"/>
                  <a:lumOff val="35000"/>
                </a:schemeClr>
              </a:solidFill>
              <a:latin typeface="Candara" panose="020E0502030303020204" pitchFamily="34" charset="0"/>
              <a:cs typeface="Calibri" panose="020F0502020204030204" pitchFamily="34" charset="0"/>
            </a:endParaRPr>
          </a:p>
        </p:txBody>
      </p:sp>
      <p:sp>
        <p:nvSpPr>
          <p:cNvPr id="7" name="Título 1">
            <a:extLst>
              <a:ext uri="{FF2B5EF4-FFF2-40B4-BE49-F238E27FC236}">
                <a16:creationId xmlns:a16="http://schemas.microsoft.com/office/drawing/2014/main" id="{BD9689C7-D3B8-E20B-2C0D-651736FB4F58}"/>
              </a:ext>
            </a:extLst>
          </p:cNvPr>
          <p:cNvSpPr txBox="1">
            <a:spLocks/>
          </p:cNvSpPr>
          <p:nvPr/>
        </p:nvSpPr>
        <p:spPr>
          <a:xfrm>
            <a:off x="6407621" y="4874734"/>
            <a:ext cx="3877004" cy="109751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4400" b="1" dirty="0">
                <a:solidFill>
                  <a:srgbClr val="C00000"/>
                </a:solidFill>
                <a:latin typeface="Candara" panose="020E0502030303020204" pitchFamily="34" charset="0"/>
                <a:cs typeface="Calibri" panose="020F0502020204030204" pitchFamily="34" charset="0"/>
              </a:rPr>
              <a:t>É isso mesmo?</a:t>
            </a:r>
            <a:endParaRPr lang="pt-BR" sz="6600" dirty="0">
              <a:solidFill>
                <a:srgbClr val="C00000"/>
              </a:solidFill>
              <a:latin typeface="Candara" panose="020E0502030303020204" pitchFamily="34" charset="0"/>
              <a:cs typeface="Calibri" panose="020F0502020204030204" pitchFamily="34" charset="0"/>
            </a:endParaRPr>
          </a:p>
        </p:txBody>
      </p:sp>
    </p:spTree>
    <p:extLst>
      <p:ext uri="{BB962C8B-B14F-4D97-AF65-F5344CB8AC3E}">
        <p14:creationId xmlns:p14="http://schemas.microsoft.com/office/powerpoint/2010/main" val="17376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CE936-C613-3CCA-E82F-9B2CC2CC44B0}"/>
            </a:ext>
          </a:extLst>
        </p:cNvPr>
        <p:cNvGrpSpPr/>
        <p:nvPr/>
      </p:nvGrpSpPr>
      <p:grpSpPr>
        <a:xfrm>
          <a:off x="0" y="0"/>
          <a:ext cx="0" cy="0"/>
          <a:chOff x="0" y="0"/>
          <a:chExt cx="0" cy="0"/>
        </a:xfrm>
      </p:grpSpPr>
      <p:sp>
        <p:nvSpPr>
          <p:cNvPr id="5" name="Título 4">
            <a:extLst>
              <a:ext uri="{FF2B5EF4-FFF2-40B4-BE49-F238E27FC236}">
                <a16:creationId xmlns:a16="http://schemas.microsoft.com/office/drawing/2014/main" id="{FF4210F5-07E2-BC21-62DC-12614B4F4BCB}"/>
              </a:ext>
            </a:extLst>
          </p:cNvPr>
          <p:cNvSpPr>
            <a:spLocks noGrp="1"/>
          </p:cNvSpPr>
          <p:nvPr>
            <p:ph type="title"/>
          </p:nvPr>
        </p:nvSpPr>
        <p:spPr>
          <a:xfrm>
            <a:off x="108857" y="335161"/>
            <a:ext cx="8109857" cy="339754"/>
          </a:xfrm>
        </p:spPr>
        <p:txBody>
          <a:bodyPr>
            <a:noAutofit/>
          </a:bodyPr>
          <a:lstStyle/>
          <a:p>
            <a:r>
              <a:rPr lang="pt-BR" sz="1200" dirty="0">
                <a:latin typeface="Candara" panose="020E0502030303020204" pitchFamily="34" charset="0"/>
              </a:rPr>
              <a:t>VÍDEO: </a:t>
            </a:r>
            <a:r>
              <a:rPr lang="pt-BR" sz="1200" b="1" i="0" dirty="0">
                <a:solidFill>
                  <a:srgbClr val="0F0F0F"/>
                </a:solidFill>
                <a:effectLst/>
                <a:latin typeface="Candara" panose="020E0502030303020204" pitchFamily="34" charset="0"/>
              </a:rPr>
              <a:t>Educação.doc - Escola do Futuro | Episódio 5 (com cortes)</a:t>
            </a:r>
            <a:r>
              <a:rPr lang="pt-BR" sz="1200" b="1" dirty="0">
                <a:solidFill>
                  <a:srgbClr val="0F0F0F"/>
                </a:solidFill>
                <a:latin typeface="Candara" panose="020E0502030303020204" pitchFamily="34" charset="0"/>
              </a:rPr>
              <a:t> </a:t>
            </a:r>
            <a:r>
              <a:rPr lang="pt-BR" sz="1200" dirty="0">
                <a:latin typeface="Candara" panose="020E0502030303020204" pitchFamily="34" charset="0"/>
                <a:hlinkClick r:id="rId4"/>
              </a:rPr>
              <a:t>https://www.youtube.com/watch?v=v5nlwicLiQg&amp;t=491s</a:t>
            </a:r>
            <a:endParaRPr lang="pt-BR" sz="1200" dirty="0">
              <a:latin typeface="Candara" panose="020E0502030303020204" pitchFamily="34" charset="0"/>
            </a:endParaRPr>
          </a:p>
        </p:txBody>
      </p:sp>
      <p:pic>
        <p:nvPicPr>
          <p:cNvPr id="2" name="WhatsApp Video 2025-07-24 at 11.15.20">
            <a:hlinkClick r:id="" action="ppaction://media"/>
            <a:extLst>
              <a:ext uri="{FF2B5EF4-FFF2-40B4-BE49-F238E27FC236}">
                <a16:creationId xmlns:a16="http://schemas.microsoft.com/office/drawing/2014/main" id="{6176B022-A830-BD56-1BB3-0AD5C75373C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93094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1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3"/>
          <p:cNvSpPr/>
          <p:nvPr/>
        </p:nvSpPr>
        <p:spPr>
          <a:xfrm>
            <a:off x="2917239" y="2940927"/>
            <a:ext cx="6357522" cy="799165"/>
          </a:xfrm>
          <a:prstGeom prst="roundRect">
            <a:avLst>
              <a:gd name="adj" fmla="val 6576"/>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4400" b="1" dirty="0">
                <a:solidFill>
                  <a:schemeClr val="bg2">
                    <a:lumMod val="75000"/>
                  </a:schemeClr>
                </a:solidFill>
                <a:latin typeface="Arial"/>
                <a:ea typeface="Arial"/>
                <a:cs typeface="Arial"/>
                <a:sym typeface="Arial"/>
              </a:rPr>
              <a:t>OFICINAS TEMÁTICAS</a:t>
            </a:r>
            <a:endParaRPr sz="2400" dirty="0">
              <a:solidFill>
                <a:schemeClr val="bg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EA3D456A-12BF-EFF5-B1A3-517C417AE51D}"/>
            </a:ext>
          </a:extLst>
        </p:cNvPr>
        <p:cNvGrpSpPr/>
        <p:nvPr/>
      </p:nvGrpSpPr>
      <p:grpSpPr>
        <a:xfrm>
          <a:off x="0" y="0"/>
          <a:ext cx="0" cy="0"/>
          <a:chOff x="0" y="0"/>
          <a:chExt cx="0" cy="0"/>
        </a:xfrm>
      </p:grpSpPr>
      <p:sp>
        <p:nvSpPr>
          <p:cNvPr id="2" name="Google Shape;200;p14">
            <a:extLst>
              <a:ext uri="{FF2B5EF4-FFF2-40B4-BE49-F238E27FC236}">
                <a16:creationId xmlns:a16="http://schemas.microsoft.com/office/drawing/2014/main" id="{ADAC9559-E62A-438F-EB18-2B193BDF9DDC}"/>
              </a:ext>
            </a:extLst>
          </p:cNvPr>
          <p:cNvSpPr txBox="1"/>
          <p:nvPr/>
        </p:nvSpPr>
        <p:spPr>
          <a:xfrm>
            <a:off x="1143000" y="2582634"/>
            <a:ext cx="9110771"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4000" b="1" dirty="0">
                <a:solidFill>
                  <a:srgbClr val="C00000"/>
                </a:solidFill>
                <a:latin typeface="Candara" panose="020E0502030303020204" pitchFamily="34" charset="0"/>
                <a:sym typeface="Arial"/>
              </a:rPr>
              <a:t>OFICINA 1 </a:t>
            </a:r>
            <a:endParaRPr lang="pt-BR" sz="2800" b="1" dirty="0">
              <a:solidFill>
                <a:schemeClr val="tx1">
                  <a:lumMod val="65000"/>
                  <a:lumOff val="35000"/>
                </a:schemeClr>
              </a:solidFill>
              <a:latin typeface="Candara" panose="020E0502030303020204" pitchFamily="34" charset="0"/>
            </a:endParaRPr>
          </a:p>
          <a:p>
            <a:pPr marL="0" marR="0" lvl="0" indent="0" algn="ctr" rtl="0">
              <a:spcBef>
                <a:spcPts val="0"/>
              </a:spcBef>
              <a:spcAft>
                <a:spcPts val="0"/>
              </a:spcAft>
              <a:buNone/>
            </a:pPr>
            <a:r>
              <a:rPr lang="pt-BR" sz="3200" b="0" i="0" u="none" strike="noStrike" dirty="0">
                <a:solidFill>
                  <a:schemeClr val="tx1">
                    <a:lumMod val="65000"/>
                    <a:lumOff val="35000"/>
                  </a:schemeClr>
                </a:solidFill>
                <a:latin typeface="Candara" panose="020E0502030303020204" pitchFamily="34" charset="0"/>
                <a:sym typeface="Arial"/>
              </a:rPr>
              <a:t>Gestão do tempo</a:t>
            </a:r>
            <a:endParaRPr sz="2000"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3238776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6"/>
          <p:cNvSpPr txBox="1"/>
          <p:nvPr/>
        </p:nvSpPr>
        <p:spPr>
          <a:xfrm>
            <a:off x="361722" y="603350"/>
            <a:ext cx="8151900"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Contextualização </a:t>
            </a:r>
            <a:endParaRPr dirty="0">
              <a:solidFill>
                <a:schemeClr val="tx1">
                  <a:lumMod val="65000"/>
                  <a:lumOff val="35000"/>
                </a:schemeClr>
              </a:solidFill>
              <a:latin typeface="Candara" panose="020E0502030303020204" pitchFamily="34" charset="0"/>
            </a:endParaRPr>
          </a:p>
        </p:txBody>
      </p:sp>
      <p:cxnSp>
        <p:nvCxnSpPr>
          <p:cNvPr id="218" name="Google Shape;218;p16"/>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pic>
        <p:nvPicPr>
          <p:cNvPr id="3" name="Imagem 2">
            <a:extLst>
              <a:ext uri="{FF2B5EF4-FFF2-40B4-BE49-F238E27FC236}">
                <a16:creationId xmlns:a16="http://schemas.microsoft.com/office/drawing/2014/main" id="{4907257C-1AFB-11A3-1E30-C854D9810986}"/>
              </a:ext>
            </a:extLst>
          </p:cNvPr>
          <p:cNvPicPr>
            <a:picLocks noChangeAspect="1"/>
          </p:cNvPicPr>
          <p:nvPr/>
        </p:nvPicPr>
        <p:blipFill>
          <a:blip r:embed="rId3"/>
          <a:stretch>
            <a:fillRect/>
          </a:stretch>
        </p:blipFill>
        <p:spPr>
          <a:xfrm>
            <a:off x="685036" y="1661971"/>
            <a:ext cx="5022257" cy="3534485"/>
          </a:xfrm>
          <a:prstGeom prst="rect">
            <a:avLst/>
          </a:prstGeom>
        </p:spPr>
      </p:pic>
      <p:pic>
        <p:nvPicPr>
          <p:cNvPr id="5" name="Imagem 4">
            <a:extLst>
              <a:ext uri="{FF2B5EF4-FFF2-40B4-BE49-F238E27FC236}">
                <a16:creationId xmlns:a16="http://schemas.microsoft.com/office/drawing/2014/main" id="{1EBB7AB4-0DD1-E0B6-F45A-4DDF920FE8AC}"/>
              </a:ext>
            </a:extLst>
          </p:cNvPr>
          <p:cNvPicPr>
            <a:picLocks noChangeAspect="1"/>
          </p:cNvPicPr>
          <p:nvPr/>
        </p:nvPicPr>
        <p:blipFill>
          <a:blip r:embed="rId4"/>
          <a:srcRect r="2689"/>
          <a:stretch/>
        </p:blipFill>
        <p:spPr>
          <a:xfrm>
            <a:off x="5707293" y="1661759"/>
            <a:ext cx="4752076" cy="35344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77415966-83D3-A78C-24D9-BD3348925E08}"/>
              </a:ext>
            </a:extLst>
          </p:cNvPr>
          <p:cNvSpPr>
            <a:spLocks noGrp="1"/>
          </p:cNvSpPr>
          <p:nvPr>
            <p:ph type="title"/>
          </p:nvPr>
        </p:nvSpPr>
        <p:spPr>
          <a:xfrm>
            <a:off x="229174" y="471950"/>
            <a:ext cx="8150158" cy="637006"/>
          </a:xfrm>
        </p:spPr>
        <p:txBody>
          <a:bodyPr>
            <a:normAutofit/>
          </a:bodyPr>
          <a:lstStyle/>
          <a:p>
            <a:r>
              <a:rPr lang="pt-BR" sz="3200" b="1" dirty="0">
                <a:solidFill>
                  <a:srgbClr val="C00000"/>
                </a:solidFill>
                <a:latin typeface="Candara" panose="020E0502030303020204" pitchFamily="34" charset="0"/>
              </a:rPr>
              <a:t>F</a:t>
            </a:r>
            <a:r>
              <a:rPr lang="pt-BR" sz="3200" b="1" i="0" u="none" strike="noStrike" baseline="0" dirty="0">
                <a:solidFill>
                  <a:srgbClr val="C00000"/>
                </a:solidFill>
                <a:latin typeface="Candara" panose="020E0502030303020204" pitchFamily="34" charset="0"/>
              </a:rPr>
              <a:t>atores que contribuem para a aprendizagem </a:t>
            </a:r>
            <a:endParaRPr lang="pt-BR" sz="2400" b="1" dirty="0">
              <a:solidFill>
                <a:srgbClr val="C00000"/>
              </a:solidFill>
              <a:latin typeface="Candara" panose="020E0502030303020204" pitchFamily="34" charset="0"/>
            </a:endParaRPr>
          </a:p>
        </p:txBody>
      </p:sp>
      <p:sp>
        <p:nvSpPr>
          <p:cNvPr id="6" name="Espaço Reservado para Texto 5">
            <a:extLst>
              <a:ext uri="{FF2B5EF4-FFF2-40B4-BE49-F238E27FC236}">
                <a16:creationId xmlns:a16="http://schemas.microsoft.com/office/drawing/2014/main" id="{51505B68-F9CA-B759-1F8C-B0AE23C7F42C}"/>
              </a:ext>
            </a:extLst>
          </p:cNvPr>
          <p:cNvSpPr>
            <a:spLocks noGrp="1"/>
          </p:cNvSpPr>
          <p:nvPr>
            <p:ph type="body" idx="1"/>
          </p:nvPr>
        </p:nvSpPr>
        <p:spPr>
          <a:xfrm>
            <a:off x="4414946" y="1365421"/>
            <a:ext cx="6351377" cy="4351338"/>
          </a:xfrm>
        </p:spPr>
        <p:txBody>
          <a:bodyPr>
            <a:normAutofit/>
          </a:bodyPr>
          <a:lstStyle/>
          <a:p>
            <a:pPr algn="l"/>
            <a:r>
              <a:rPr lang="pt-BR" sz="2400" b="0" i="0" u="none" strike="noStrike" baseline="0" dirty="0">
                <a:solidFill>
                  <a:schemeClr val="tx1">
                    <a:lumMod val="65000"/>
                    <a:lumOff val="35000"/>
                  </a:schemeClr>
                </a:solidFill>
                <a:latin typeface="Candara" panose="020E0502030303020204" pitchFamily="34" charset="0"/>
              </a:rPr>
              <a:t>centralidade da liderança escolar</a:t>
            </a:r>
          </a:p>
          <a:p>
            <a:pPr algn="l"/>
            <a:r>
              <a:rPr lang="pt-BR" sz="2400" b="0" i="0" u="none" strike="noStrike" baseline="0" dirty="0">
                <a:solidFill>
                  <a:schemeClr val="tx1">
                    <a:lumMod val="65000"/>
                    <a:lumOff val="35000"/>
                  </a:schemeClr>
                </a:solidFill>
                <a:latin typeface="Candara" panose="020E0502030303020204" pitchFamily="34" charset="0"/>
              </a:rPr>
              <a:t>foco no ensino e na aprendizagem</a:t>
            </a:r>
          </a:p>
          <a:p>
            <a:pPr algn="l"/>
            <a:r>
              <a:rPr lang="pt-BR" sz="2400" b="0" i="0" u="none" strike="noStrike" baseline="0" dirty="0">
                <a:solidFill>
                  <a:schemeClr val="tx1">
                    <a:lumMod val="65000"/>
                    <a:lumOff val="35000"/>
                  </a:schemeClr>
                </a:solidFill>
                <a:latin typeface="Candara" panose="020E0502030303020204" pitchFamily="34" charset="0"/>
              </a:rPr>
              <a:t>ensino com objetivos claros</a:t>
            </a:r>
          </a:p>
          <a:p>
            <a:pPr algn="l"/>
            <a:r>
              <a:rPr lang="pt-BR" sz="2400" b="0" i="0" u="none" strike="noStrike" baseline="0" dirty="0">
                <a:solidFill>
                  <a:schemeClr val="tx1">
                    <a:lumMod val="65000"/>
                    <a:lumOff val="35000"/>
                  </a:schemeClr>
                </a:solidFill>
                <a:latin typeface="Candara" panose="020E0502030303020204" pitchFamily="34" charset="0"/>
              </a:rPr>
              <a:t>altas expectativas em relação aos alunos</a:t>
            </a:r>
          </a:p>
          <a:p>
            <a:pPr algn="l"/>
            <a:r>
              <a:rPr lang="pt-BR" sz="2400" b="0" i="0" u="none" strike="noStrike" baseline="0" dirty="0">
                <a:solidFill>
                  <a:schemeClr val="tx1">
                    <a:lumMod val="65000"/>
                    <a:lumOff val="35000"/>
                  </a:schemeClr>
                </a:solidFill>
                <a:latin typeface="Candara" panose="020E0502030303020204" pitchFamily="34" charset="0"/>
              </a:rPr>
              <a:t>compromisso dos professores</a:t>
            </a:r>
          </a:p>
          <a:p>
            <a:pPr algn="l"/>
            <a:r>
              <a:rPr lang="pt-BR" sz="2400" b="0" i="0" u="none" strike="noStrike" baseline="0" dirty="0">
                <a:solidFill>
                  <a:schemeClr val="tx1">
                    <a:lumMod val="65000"/>
                    <a:lumOff val="35000"/>
                  </a:schemeClr>
                </a:solidFill>
                <a:latin typeface="Candara" panose="020E0502030303020204" pitchFamily="34" charset="0"/>
              </a:rPr>
              <a:t>programa de desenvolvimento docente</a:t>
            </a:r>
          </a:p>
          <a:p>
            <a:pPr algn="l"/>
            <a:r>
              <a:rPr lang="pt-BR" sz="2400" b="0" i="0" u="none" strike="noStrike" baseline="0" dirty="0">
                <a:solidFill>
                  <a:schemeClr val="tx1">
                    <a:lumMod val="65000"/>
                    <a:lumOff val="35000"/>
                  </a:schemeClr>
                </a:solidFill>
                <a:latin typeface="Candara" panose="020E0502030303020204" pitchFamily="34" charset="0"/>
              </a:rPr>
              <a:t>monitoramento do progresso do aluno</a:t>
            </a:r>
          </a:p>
          <a:p>
            <a:pPr algn="l"/>
            <a:r>
              <a:rPr lang="pt-BR" sz="2400" b="0" i="0" u="none" strike="noStrike" baseline="0" dirty="0">
                <a:solidFill>
                  <a:schemeClr val="tx1">
                    <a:lumMod val="65000"/>
                    <a:lumOff val="35000"/>
                  </a:schemeClr>
                </a:solidFill>
                <a:latin typeface="Candara" panose="020E0502030303020204" pitchFamily="34" charset="0"/>
              </a:rPr>
              <a:t>parceria família-escola</a:t>
            </a:r>
          </a:p>
          <a:p>
            <a:pPr algn="l"/>
            <a:r>
              <a:rPr lang="pt-BR" sz="2400" b="0" i="0" u="none" strike="noStrike" baseline="0" dirty="0">
                <a:solidFill>
                  <a:schemeClr val="tx1">
                    <a:lumMod val="65000"/>
                    <a:lumOff val="35000"/>
                  </a:schemeClr>
                </a:solidFill>
                <a:latin typeface="Candara" panose="020E0502030303020204" pitchFamily="34" charset="0"/>
              </a:rPr>
              <a:t>bom clima escolar</a:t>
            </a:r>
            <a:endParaRPr lang="pt-BR" sz="1800" dirty="0">
              <a:solidFill>
                <a:schemeClr val="tx1">
                  <a:lumMod val="65000"/>
                  <a:lumOff val="35000"/>
                </a:schemeClr>
              </a:solidFill>
              <a:latin typeface="Candara" panose="020E0502030303020204" pitchFamily="34" charset="0"/>
            </a:endParaRPr>
          </a:p>
        </p:txBody>
      </p:sp>
      <p:grpSp>
        <p:nvGrpSpPr>
          <p:cNvPr id="3" name="Agrupar 2">
            <a:extLst>
              <a:ext uri="{FF2B5EF4-FFF2-40B4-BE49-F238E27FC236}">
                <a16:creationId xmlns:a16="http://schemas.microsoft.com/office/drawing/2014/main" id="{6B126E1D-61EC-A5AA-0AA9-2AF0D47E3EA6}"/>
              </a:ext>
            </a:extLst>
          </p:cNvPr>
          <p:cNvGrpSpPr/>
          <p:nvPr/>
        </p:nvGrpSpPr>
        <p:grpSpPr>
          <a:xfrm>
            <a:off x="590067" y="1899103"/>
            <a:ext cx="3313470" cy="3283974"/>
            <a:chOff x="678558" y="1787012"/>
            <a:chExt cx="3313470" cy="3283974"/>
          </a:xfrm>
        </p:grpSpPr>
        <p:sp>
          <p:nvSpPr>
            <p:cNvPr id="2" name="Seta: Pentágono 1">
              <a:extLst>
                <a:ext uri="{FF2B5EF4-FFF2-40B4-BE49-F238E27FC236}">
                  <a16:creationId xmlns:a16="http://schemas.microsoft.com/office/drawing/2014/main" id="{35118793-36F4-0B66-4CF3-A888A447E3E6}"/>
                </a:ext>
              </a:extLst>
            </p:cNvPr>
            <p:cNvSpPr/>
            <p:nvPr/>
          </p:nvSpPr>
          <p:spPr>
            <a:xfrm>
              <a:off x="678558" y="1787012"/>
              <a:ext cx="3313470" cy="3283974"/>
            </a:xfrm>
            <a:prstGeom prst="homePlate">
              <a:avLst>
                <a:gd name="adj" fmla="val 4022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lumMod val="65000"/>
                    <a:lumOff val="35000"/>
                  </a:schemeClr>
                </a:solidFill>
              </a:endParaRPr>
            </a:p>
          </p:txBody>
        </p:sp>
        <p:sp>
          <p:nvSpPr>
            <p:cNvPr id="8" name="CaixaDeTexto 7">
              <a:extLst>
                <a:ext uri="{FF2B5EF4-FFF2-40B4-BE49-F238E27FC236}">
                  <a16:creationId xmlns:a16="http://schemas.microsoft.com/office/drawing/2014/main" id="{D403837E-24A5-5C79-26A7-535D0F715DBD}"/>
                </a:ext>
              </a:extLst>
            </p:cNvPr>
            <p:cNvSpPr txBox="1"/>
            <p:nvPr/>
          </p:nvSpPr>
          <p:spPr>
            <a:xfrm>
              <a:off x="681458" y="2951946"/>
              <a:ext cx="2887652" cy="954107"/>
            </a:xfrm>
            <a:prstGeom prst="rect">
              <a:avLst/>
            </a:prstGeom>
            <a:noFill/>
          </p:spPr>
          <p:txBody>
            <a:bodyPr wrap="square" rtlCol="0">
              <a:spAutoFit/>
            </a:bodyPr>
            <a:lstStyle/>
            <a:p>
              <a:pPr algn="ctr"/>
              <a:r>
                <a:rPr lang="pt-BR" sz="2800" b="1" dirty="0">
                  <a:solidFill>
                    <a:schemeClr val="tx1">
                      <a:lumMod val="65000"/>
                      <a:lumOff val="35000"/>
                    </a:schemeClr>
                  </a:solidFill>
                  <a:latin typeface="Candara" panose="020E0502030303020204" pitchFamily="34" charset="0"/>
                </a:rPr>
                <a:t>Qual o papel da</a:t>
              </a:r>
            </a:p>
            <a:p>
              <a:pPr algn="ctr"/>
              <a:r>
                <a:rPr lang="pt-BR" sz="2800" b="1" dirty="0">
                  <a:solidFill>
                    <a:schemeClr val="tx1">
                      <a:lumMod val="65000"/>
                      <a:lumOff val="35000"/>
                    </a:schemeClr>
                  </a:solidFill>
                  <a:latin typeface="Candara" panose="020E0502030303020204" pitchFamily="34" charset="0"/>
                </a:rPr>
                <a:t>Gestão Escolar?</a:t>
              </a:r>
            </a:p>
          </p:txBody>
        </p:sp>
      </p:grpSp>
    </p:spTree>
    <p:extLst>
      <p:ext uri="{BB962C8B-B14F-4D97-AF65-F5344CB8AC3E}">
        <p14:creationId xmlns:p14="http://schemas.microsoft.com/office/powerpoint/2010/main" val="416372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90D0B4CF-A561-9272-F033-13AB6BD82D03}"/>
              </a:ext>
            </a:extLst>
          </p:cNvPr>
          <p:cNvSpPr>
            <a:spLocks noGrp="1"/>
          </p:cNvSpPr>
          <p:nvPr>
            <p:ph type="title"/>
          </p:nvPr>
        </p:nvSpPr>
        <p:spPr>
          <a:xfrm>
            <a:off x="454742" y="566853"/>
            <a:ext cx="3596148" cy="559107"/>
          </a:xfrm>
        </p:spPr>
        <p:txBody>
          <a:bodyPr>
            <a:normAutofit/>
          </a:bodyPr>
          <a:lstStyle/>
          <a:p>
            <a:r>
              <a:rPr lang="pt-BR" sz="3200" b="1" dirty="0">
                <a:solidFill>
                  <a:srgbClr val="C00000"/>
                </a:solidFill>
                <a:latin typeface="Candara" panose="020E0502030303020204" pitchFamily="34" charset="0"/>
              </a:rPr>
              <a:t>O papel do diretor</a:t>
            </a:r>
          </a:p>
        </p:txBody>
      </p:sp>
      <p:sp>
        <p:nvSpPr>
          <p:cNvPr id="8" name="Espaço Reservado para Texto 7">
            <a:extLst>
              <a:ext uri="{FF2B5EF4-FFF2-40B4-BE49-F238E27FC236}">
                <a16:creationId xmlns:a16="http://schemas.microsoft.com/office/drawing/2014/main" id="{B93949F4-7E0B-27D5-3C88-78BECD1CB3B1}"/>
              </a:ext>
            </a:extLst>
          </p:cNvPr>
          <p:cNvSpPr>
            <a:spLocks noGrp="1"/>
          </p:cNvSpPr>
          <p:nvPr>
            <p:ph type="body" idx="1"/>
          </p:nvPr>
        </p:nvSpPr>
        <p:spPr>
          <a:xfrm>
            <a:off x="956187" y="1767506"/>
            <a:ext cx="9121878" cy="2666843"/>
          </a:xfrm>
        </p:spPr>
        <p:txBody>
          <a:bodyPr>
            <a:normAutofit/>
          </a:bodyPr>
          <a:lstStyle/>
          <a:p>
            <a:pPr marL="114300" indent="0" algn="ctr">
              <a:buNone/>
            </a:pPr>
            <a:r>
              <a:rPr lang="pt-BR" sz="2800" b="0" i="0" u="none" strike="noStrike" baseline="0" dirty="0">
                <a:solidFill>
                  <a:schemeClr val="tx1">
                    <a:lumMod val="65000"/>
                    <a:lumOff val="35000"/>
                  </a:schemeClr>
                </a:solidFill>
                <a:latin typeface="Candara" panose="020E0502030303020204" pitchFamily="34" charset="0"/>
              </a:rPr>
              <a:t>“O gestor escolar deve possuir competências, habilidades e atitudes que lhe permitam exercer forte liderança para adotar medidas que levem à construção de uma escola com base em uma cultura de sucesso, alinhada às normas do Sistema Municipal de Ensino e aos princípios de uma gestão democrática e participativa.”</a:t>
            </a:r>
            <a:endParaRPr lang="pt-BR" sz="2000" dirty="0">
              <a:solidFill>
                <a:schemeClr val="tx1">
                  <a:lumMod val="65000"/>
                  <a:lumOff val="35000"/>
                </a:schemeClr>
              </a:solidFill>
              <a:latin typeface="Candara" panose="020E0502030303020204" pitchFamily="34" charset="0"/>
            </a:endParaRPr>
          </a:p>
        </p:txBody>
      </p:sp>
      <p:sp>
        <p:nvSpPr>
          <p:cNvPr id="3" name="CaixaDeTexto 2">
            <a:extLst>
              <a:ext uri="{FF2B5EF4-FFF2-40B4-BE49-F238E27FC236}">
                <a16:creationId xmlns:a16="http://schemas.microsoft.com/office/drawing/2014/main" id="{8E0846CE-AC93-7899-511B-16C31CD723E1}"/>
              </a:ext>
            </a:extLst>
          </p:cNvPr>
          <p:cNvSpPr txBox="1"/>
          <p:nvPr/>
        </p:nvSpPr>
        <p:spPr>
          <a:xfrm>
            <a:off x="5427407" y="5075895"/>
            <a:ext cx="4650658"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(Programa educar pra valer, </a:t>
            </a:r>
            <a:r>
              <a:rPr lang="pt-BR" sz="1800" b="0" i="0" u="none" strike="noStrike" baseline="0" dirty="0">
                <a:solidFill>
                  <a:schemeClr val="tx1">
                    <a:lumMod val="65000"/>
                    <a:lumOff val="35000"/>
                  </a:schemeClr>
                </a:solidFill>
                <a:latin typeface="Candara" panose="020E0502030303020204" pitchFamily="34" charset="0"/>
              </a:rPr>
              <a:t>P. 45</a:t>
            </a:r>
            <a:r>
              <a:rPr lang="pt-BR" sz="1800" dirty="0">
                <a:solidFill>
                  <a:schemeClr val="tx1">
                    <a:lumMod val="65000"/>
                    <a:lumOff val="35000"/>
                  </a:schemeClr>
                </a:solidFill>
                <a:latin typeface="Candara" panose="020E0502030303020204" pitchFamily="34" charset="0"/>
              </a:rPr>
              <a:t>. </a:t>
            </a:r>
            <a:r>
              <a:rPr lang="pt-BR" sz="1800" b="0" i="0" u="none" strike="noStrike" baseline="0" dirty="0">
                <a:solidFill>
                  <a:schemeClr val="tx1">
                    <a:lumMod val="65000"/>
                    <a:lumOff val="35000"/>
                  </a:schemeClr>
                </a:solidFill>
                <a:latin typeface="Candara" panose="020E0502030303020204" pitchFamily="34" charset="0"/>
              </a:rPr>
              <a:t>2020)</a:t>
            </a:r>
            <a:endParaRPr lang="pt-BR" sz="1800" dirty="0"/>
          </a:p>
        </p:txBody>
      </p:sp>
    </p:spTree>
    <p:extLst>
      <p:ext uri="{BB962C8B-B14F-4D97-AF65-F5344CB8AC3E}">
        <p14:creationId xmlns:p14="http://schemas.microsoft.com/office/powerpoint/2010/main" val="239842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906340E1-B615-9049-3A74-D088F5F3EBAF}"/>
              </a:ext>
            </a:extLst>
          </p:cNvPr>
          <p:cNvGrpSpPr/>
          <p:nvPr/>
        </p:nvGrpSpPr>
        <p:grpSpPr>
          <a:xfrm>
            <a:off x="2812625" y="456084"/>
            <a:ext cx="7368372" cy="5503752"/>
            <a:chOff x="1255968" y="458055"/>
            <a:chExt cx="7368372" cy="5503752"/>
          </a:xfrm>
        </p:grpSpPr>
        <p:sp>
          <p:nvSpPr>
            <p:cNvPr id="3" name="Forma Livre: Forma 2">
              <a:extLst>
                <a:ext uri="{FF2B5EF4-FFF2-40B4-BE49-F238E27FC236}">
                  <a16:creationId xmlns:a16="http://schemas.microsoft.com/office/drawing/2014/main" id="{712C540D-92CA-D949-A885-28EBB5E6E4D0}"/>
                </a:ext>
              </a:extLst>
            </p:cNvPr>
            <p:cNvSpPr/>
            <p:nvPr/>
          </p:nvSpPr>
          <p:spPr>
            <a:xfrm>
              <a:off x="5942100" y="4227834"/>
              <a:ext cx="2676821" cy="1733973"/>
            </a:xfrm>
            <a:custGeom>
              <a:avLst/>
              <a:gdLst>
                <a:gd name="connsiteX0" fmla="*/ 0 w 2676821"/>
                <a:gd name="connsiteY0" fmla="*/ 173397 h 1733973"/>
                <a:gd name="connsiteX1" fmla="*/ 173397 w 2676821"/>
                <a:gd name="connsiteY1" fmla="*/ 0 h 1733973"/>
                <a:gd name="connsiteX2" fmla="*/ 2503424 w 2676821"/>
                <a:gd name="connsiteY2" fmla="*/ 0 h 1733973"/>
                <a:gd name="connsiteX3" fmla="*/ 2676821 w 2676821"/>
                <a:gd name="connsiteY3" fmla="*/ 173397 h 1733973"/>
                <a:gd name="connsiteX4" fmla="*/ 2676821 w 2676821"/>
                <a:gd name="connsiteY4" fmla="*/ 1560576 h 1733973"/>
                <a:gd name="connsiteX5" fmla="*/ 2503424 w 2676821"/>
                <a:gd name="connsiteY5" fmla="*/ 1733973 h 1733973"/>
                <a:gd name="connsiteX6" fmla="*/ 173397 w 2676821"/>
                <a:gd name="connsiteY6" fmla="*/ 1733973 h 1733973"/>
                <a:gd name="connsiteX7" fmla="*/ 0 w 2676821"/>
                <a:gd name="connsiteY7" fmla="*/ 1560576 h 1733973"/>
                <a:gd name="connsiteX8" fmla="*/ 0 w 2676821"/>
                <a:gd name="connsiteY8" fmla="*/ 173397 h 1733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6821" h="1733973">
                  <a:moveTo>
                    <a:pt x="0" y="173397"/>
                  </a:moveTo>
                  <a:cubicBezTo>
                    <a:pt x="0" y="77632"/>
                    <a:pt x="77632" y="0"/>
                    <a:pt x="173397" y="0"/>
                  </a:cubicBezTo>
                  <a:lnTo>
                    <a:pt x="2503424" y="0"/>
                  </a:lnTo>
                  <a:cubicBezTo>
                    <a:pt x="2599189" y="0"/>
                    <a:pt x="2676821" y="77632"/>
                    <a:pt x="2676821" y="173397"/>
                  </a:cubicBezTo>
                  <a:lnTo>
                    <a:pt x="2676821" y="1560576"/>
                  </a:lnTo>
                  <a:cubicBezTo>
                    <a:pt x="2676821" y="1656341"/>
                    <a:pt x="2599189" y="1733973"/>
                    <a:pt x="2503424" y="1733973"/>
                  </a:cubicBezTo>
                  <a:lnTo>
                    <a:pt x="173397" y="1733973"/>
                  </a:lnTo>
                  <a:cubicBezTo>
                    <a:pt x="77632" y="1733973"/>
                    <a:pt x="0" y="1656341"/>
                    <a:pt x="0" y="1560576"/>
                  </a:cubicBezTo>
                  <a:lnTo>
                    <a:pt x="0" y="173397"/>
                  </a:lnTo>
                  <a:close/>
                </a:path>
              </a:pathLst>
            </a:custGeom>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28766" tIns="559213" rIns="125720" bIns="125720" numCol="1" spcCol="1270" anchor="t" anchorCtr="0">
              <a:noAutofit/>
            </a:bodyPr>
            <a:lstStyle/>
            <a:p>
              <a:pPr marL="171450" lvl="1" indent="-171450" algn="l" defTabSz="800100">
                <a:lnSpc>
                  <a:spcPct val="90000"/>
                </a:lnSpc>
                <a:spcBef>
                  <a:spcPct val="0"/>
                </a:spcBef>
                <a:spcAft>
                  <a:spcPct val="15000"/>
                </a:spcAft>
                <a:buChar char="•"/>
              </a:pPr>
              <a:r>
                <a:rPr lang="pt-BR" sz="1800" kern="1200" dirty="0">
                  <a:latin typeface="Candara" panose="020E0502030303020204" pitchFamily="34" charset="0"/>
                </a:rPr>
                <a:t>Presença na escola; boa comunicação; boas relações;</a:t>
              </a:r>
            </a:p>
          </p:txBody>
        </p:sp>
        <p:sp>
          <p:nvSpPr>
            <p:cNvPr id="4" name="Forma Livre: Forma 3">
              <a:extLst>
                <a:ext uri="{FF2B5EF4-FFF2-40B4-BE49-F238E27FC236}">
                  <a16:creationId xmlns:a16="http://schemas.microsoft.com/office/drawing/2014/main" id="{C059B137-E672-4A6F-E090-4EBB3C1E809F}"/>
                </a:ext>
              </a:extLst>
            </p:cNvPr>
            <p:cNvSpPr/>
            <p:nvPr/>
          </p:nvSpPr>
          <p:spPr>
            <a:xfrm>
              <a:off x="1255968" y="4057661"/>
              <a:ext cx="2676821" cy="1904146"/>
            </a:xfrm>
            <a:custGeom>
              <a:avLst/>
              <a:gdLst>
                <a:gd name="connsiteX0" fmla="*/ 0 w 2676821"/>
                <a:gd name="connsiteY0" fmla="*/ 173397 h 1733973"/>
                <a:gd name="connsiteX1" fmla="*/ 173397 w 2676821"/>
                <a:gd name="connsiteY1" fmla="*/ 0 h 1733973"/>
                <a:gd name="connsiteX2" fmla="*/ 2503424 w 2676821"/>
                <a:gd name="connsiteY2" fmla="*/ 0 h 1733973"/>
                <a:gd name="connsiteX3" fmla="*/ 2676821 w 2676821"/>
                <a:gd name="connsiteY3" fmla="*/ 173397 h 1733973"/>
                <a:gd name="connsiteX4" fmla="*/ 2676821 w 2676821"/>
                <a:gd name="connsiteY4" fmla="*/ 1560576 h 1733973"/>
                <a:gd name="connsiteX5" fmla="*/ 2503424 w 2676821"/>
                <a:gd name="connsiteY5" fmla="*/ 1733973 h 1733973"/>
                <a:gd name="connsiteX6" fmla="*/ 173397 w 2676821"/>
                <a:gd name="connsiteY6" fmla="*/ 1733973 h 1733973"/>
                <a:gd name="connsiteX7" fmla="*/ 0 w 2676821"/>
                <a:gd name="connsiteY7" fmla="*/ 1560576 h 1733973"/>
                <a:gd name="connsiteX8" fmla="*/ 0 w 2676821"/>
                <a:gd name="connsiteY8" fmla="*/ 173397 h 1733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6821" h="1733973">
                  <a:moveTo>
                    <a:pt x="0" y="173397"/>
                  </a:moveTo>
                  <a:cubicBezTo>
                    <a:pt x="0" y="77632"/>
                    <a:pt x="77632" y="0"/>
                    <a:pt x="173397" y="0"/>
                  </a:cubicBezTo>
                  <a:lnTo>
                    <a:pt x="2503424" y="0"/>
                  </a:lnTo>
                  <a:cubicBezTo>
                    <a:pt x="2599189" y="0"/>
                    <a:pt x="2676821" y="77632"/>
                    <a:pt x="2676821" y="173397"/>
                  </a:cubicBezTo>
                  <a:lnTo>
                    <a:pt x="2676821" y="1560576"/>
                  </a:lnTo>
                  <a:cubicBezTo>
                    <a:pt x="2676821" y="1656341"/>
                    <a:pt x="2599189" y="1733973"/>
                    <a:pt x="2503424" y="1733973"/>
                  </a:cubicBezTo>
                  <a:lnTo>
                    <a:pt x="173397" y="1733973"/>
                  </a:lnTo>
                  <a:cubicBezTo>
                    <a:pt x="77632" y="1733973"/>
                    <a:pt x="0" y="1656341"/>
                    <a:pt x="0" y="1560576"/>
                  </a:cubicBezTo>
                  <a:lnTo>
                    <a:pt x="0" y="173397"/>
                  </a:lnTo>
                  <a:close/>
                </a:path>
              </a:pathLst>
            </a:custGeom>
          </p:spPr>
          <p:style>
            <a:lnRef idx="1">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670" tIns="540163" rIns="909716" bIns="106670" numCol="1" spcCol="1270" anchor="ctr" anchorCtr="0">
              <a:noAutofit/>
            </a:bodyPr>
            <a:lstStyle/>
            <a:p>
              <a:pPr lvl="1" indent="-171450" algn="l" defTabSz="800100">
                <a:spcBef>
                  <a:spcPct val="0"/>
                </a:spcBef>
                <a:buChar char="•"/>
              </a:pPr>
              <a:r>
                <a:rPr lang="pt-BR" sz="1800" kern="1200" dirty="0">
                  <a:latin typeface="Candara" panose="020E0502030303020204" pitchFamily="34" charset="0"/>
                </a:rPr>
                <a:t>Matrículas, frequências dos profissionais, enviar dados à </a:t>
              </a:r>
              <a:r>
                <a:rPr lang="pt-BR" sz="1800" kern="1200" dirty="0" err="1">
                  <a:latin typeface="Candara" panose="020E0502030303020204" pitchFamily="34" charset="0"/>
                </a:rPr>
                <a:t>Semed</a:t>
              </a:r>
              <a:r>
                <a:rPr lang="pt-BR" sz="1800" kern="1200" dirty="0">
                  <a:latin typeface="Candara" panose="020E0502030303020204" pitchFamily="34" charset="0"/>
                </a:rPr>
                <a:t>;</a:t>
              </a:r>
            </a:p>
          </p:txBody>
        </p:sp>
        <p:sp>
          <p:nvSpPr>
            <p:cNvPr id="5" name="Forma Livre: Forma 4">
              <a:extLst>
                <a:ext uri="{FF2B5EF4-FFF2-40B4-BE49-F238E27FC236}">
                  <a16:creationId xmlns:a16="http://schemas.microsoft.com/office/drawing/2014/main" id="{80022FD7-FD40-C0ED-AA67-C5CDCCA55FC6}"/>
                </a:ext>
              </a:extLst>
            </p:cNvPr>
            <p:cNvSpPr/>
            <p:nvPr/>
          </p:nvSpPr>
          <p:spPr>
            <a:xfrm>
              <a:off x="5947519" y="458055"/>
              <a:ext cx="2676821" cy="1733973"/>
            </a:xfrm>
            <a:custGeom>
              <a:avLst/>
              <a:gdLst>
                <a:gd name="connsiteX0" fmla="*/ 0 w 2676821"/>
                <a:gd name="connsiteY0" fmla="*/ 173397 h 1733973"/>
                <a:gd name="connsiteX1" fmla="*/ 173397 w 2676821"/>
                <a:gd name="connsiteY1" fmla="*/ 0 h 1733973"/>
                <a:gd name="connsiteX2" fmla="*/ 2503424 w 2676821"/>
                <a:gd name="connsiteY2" fmla="*/ 0 h 1733973"/>
                <a:gd name="connsiteX3" fmla="*/ 2676821 w 2676821"/>
                <a:gd name="connsiteY3" fmla="*/ 173397 h 1733973"/>
                <a:gd name="connsiteX4" fmla="*/ 2676821 w 2676821"/>
                <a:gd name="connsiteY4" fmla="*/ 1560576 h 1733973"/>
                <a:gd name="connsiteX5" fmla="*/ 2503424 w 2676821"/>
                <a:gd name="connsiteY5" fmla="*/ 1733973 h 1733973"/>
                <a:gd name="connsiteX6" fmla="*/ 173397 w 2676821"/>
                <a:gd name="connsiteY6" fmla="*/ 1733973 h 1733973"/>
                <a:gd name="connsiteX7" fmla="*/ 0 w 2676821"/>
                <a:gd name="connsiteY7" fmla="*/ 1560576 h 1733973"/>
                <a:gd name="connsiteX8" fmla="*/ 0 w 2676821"/>
                <a:gd name="connsiteY8" fmla="*/ 173397 h 1733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6821" h="1733973">
                  <a:moveTo>
                    <a:pt x="0" y="173397"/>
                  </a:moveTo>
                  <a:cubicBezTo>
                    <a:pt x="0" y="77632"/>
                    <a:pt x="77632" y="0"/>
                    <a:pt x="173397" y="0"/>
                  </a:cubicBezTo>
                  <a:lnTo>
                    <a:pt x="2503424" y="0"/>
                  </a:lnTo>
                  <a:cubicBezTo>
                    <a:pt x="2599189" y="0"/>
                    <a:pt x="2676821" y="77632"/>
                    <a:pt x="2676821" y="173397"/>
                  </a:cubicBezTo>
                  <a:lnTo>
                    <a:pt x="2676821" y="1560576"/>
                  </a:lnTo>
                  <a:cubicBezTo>
                    <a:pt x="2676821" y="1656341"/>
                    <a:pt x="2599189" y="1733973"/>
                    <a:pt x="2503424" y="1733973"/>
                  </a:cubicBezTo>
                  <a:lnTo>
                    <a:pt x="173397" y="1733973"/>
                  </a:lnTo>
                  <a:cubicBezTo>
                    <a:pt x="77632" y="1733973"/>
                    <a:pt x="0" y="1656341"/>
                    <a:pt x="0" y="1560576"/>
                  </a:cubicBezTo>
                  <a:lnTo>
                    <a:pt x="0" y="173397"/>
                  </a:lnTo>
                  <a:close/>
                </a:path>
              </a:pathLst>
            </a:cu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2096" tIns="99050" rIns="99050" bIns="532543" numCol="1" spcCol="1270" anchor="t" anchorCtr="0">
              <a:noAutofit/>
            </a:bodyPr>
            <a:lstStyle/>
            <a:p>
              <a:pPr marL="171450" lvl="1" indent="-171450" algn="l" defTabSz="711200">
                <a:lnSpc>
                  <a:spcPct val="90000"/>
                </a:lnSpc>
                <a:spcBef>
                  <a:spcPct val="0"/>
                </a:spcBef>
                <a:spcAft>
                  <a:spcPct val="15000"/>
                </a:spcAft>
                <a:buChar char="•"/>
              </a:pPr>
              <a:r>
                <a:rPr lang="pt-BR" sz="1800" kern="1200" dirty="0">
                  <a:latin typeface="Candara" panose="020E0502030303020204" pitchFamily="34" charset="0"/>
                </a:rPr>
                <a:t>PPP, Plano de ação, resultados, calendário escolar, formação, </a:t>
              </a:r>
              <a:r>
                <a:rPr lang="pt-BR" sz="1800" kern="1200" dirty="0" err="1">
                  <a:latin typeface="Candara" panose="020E0502030303020204" pitchFamily="34" charset="0"/>
                </a:rPr>
                <a:t>etc</a:t>
              </a:r>
              <a:endParaRPr lang="pt-BR" sz="1800" kern="1200" dirty="0">
                <a:latin typeface="Candara" panose="020E0502030303020204" pitchFamily="34" charset="0"/>
              </a:endParaRPr>
            </a:p>
          </p:txBody>
        </p:sp>
        <p:sp>
          <p:nvSpPr>
            <p:cNvPr id="8" name="Forma Livre: Forma 7">
              <a:extLst>
                <a:ext uri="{FF2B5EF4-FFF2-40B4-BE49-F238E27FC236}">
                  <a16:creationId xmlns:a16="http://schemas.microsoft.com/office/drawing/2014/main" id="{E45543FD-29E9-6843-EF6A-004ED32E7D85}"/>
                </a:ext>
              </a:extLst>
            </p:cNvPr>
            <p:cNvSpPr/>
            <p:nvPr/>
          </p:nvSpPr>
          <p:spPr>
            <a:xfrm>
              <a:off x="1255968" y="458055"/>
              <a:ext cx="2676821" cy="1904146"/>
            </a:xfrm>
            <a:custGeom>
              <a:avLst/>
              <a:gdLst>
                <a:gd name="connsiteX0" fmla="*/ 0 w 2676821"/>
                <a:gd name="connsiteY0" fmla="*/ 173397 h 1733973"/>
                <a:gd name="connsiteX1" fmla="*/ 173397 w 2676821"/>
                <a:gd name="connsiteY1" fmla="*/ 0 h 1733973"/>
                <a:gd name="connsiteX2" fmla="*/ 2503424 w 2676821"/>
                <a:gd name="connsiteY2" fmla="*/ 0 h 1733973"/>
                <a:gd name="connsiteX3" fmla="*/ 2676821 w 2676821"/>
                <a:gd name="connsiteY3" fmla="*/ 173397 h 1733973"/>
                <a:gd name="connsiteX4" fmla="*/ 2676821 w 2676821"/>
                <a:gd name="connsiteY4" fmla="*/ 1560576 h 1733973"/>
                <a:gd name="connsiteX5" fmla="*/ 2503424 w 2676821"/>
                <a:gd name="connsiteY5" fmla="*/ 1733973 h 1733973"/>
                <a:gd name="connsiteX6" fmla="*/ 173397 w 2676821"/>
                <a:gd name="connsiteY6" fmla="*/ 1733973 h 1733973"/>
                <a:gd name="connsiteX7" fmla="*/ 0 w 2676821"/>
                <a:gd name="connsiteY7" fmla="*/ 1560576 h 1733973"/>
                <a:gd name="connsiteX8" fmla="*/ 0 w 2676821"/>
                <a:gd name="connsiteY8" fmla="*/ 173397 h 1733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6821" h="1733973">
                  <a:moveTo>
                    <a:pt x="0" y="173397"/>
                  </a:moveTo>
                  <a:cubicBezTo>
                    <a:pt x="0" y="77632"/>
                    <a:pt x="77632" y="0"/>
                    <a:pt x="173397" y="0"/>
                  </a:cubicBezTo>
                  <a:lnTo>
                    <a:pt x="2503424" y="0"/>
                  </a:lnTo>
                  <a:cubicBezTo>
                    <a:pt x="2599189" y="0"/>
                    <a:pt x="2676821" y="77632"/>
                    <a:pt x="2676821" y="173397"/>
                  </a:cubicBezTo>
                  <a:lnTo>
                    <a:pt x="2676821" y="1560576"/>
                  </a:lnTo>
                  <a:cubicBezTo>
                    <a:pt x="2676821" y="1656341"/>
                    <a:pt x="2599189" y="1733973"/>
                    <a:pt x="2503424" y="1733973"/>
                  </a:cubicBezTo>
                  <a:lnTo>
                    <a:pt x="173397" y="1733973"/>
                  </a:lnTo>
                  <a:cubicBezTo>
                    <a:pt x="77632" y="1733973"/>
                    <a:pt x="0" y="1656341"/>
                    <a:pt x="0" y="1560576"/>
                  </a:cubicBezTo>
                  <a:lnTo>
                    <a:pt x="0" y="173397"/>
                  </a:lnTo>
                  <a:close/>
                </a:path>
              </a:pathLst>
            </a:cu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050" tIns="99050" rIns="902096" bIns="532543" numCol="1" spcCol="1270" anchor="t" anchorCtr="0">
              <a:noAutofit/>
            </a:bodyPr>
            <a:lstStyle/>
            <a:p>
              <a:pPr marL="171450" lvl="1" indent="-171450" algn="l" defTabSz="711200">
                <a:lnSpc>
                  <a:spcPct val="90000"/>
                </a:lnSpc>
                <a:spcBef>
                  <a:spcPct val="0"/>
                </a:spcBef>
                <a:spcAft>
                  <a:spcPct val="15000"/>
                </a:spcAft>
                <a:buChar char="•"/>
              </a:pPr>
              <a:r>
                <a:rPr lang="pt-BR" sz="1800" kern="1200" dirty="0">
                  <a:latin typeface="Candara" panose="020E0502030303020204" pitchFamily="34" charset="0"/>
                </a:rPr>
                <a:t>Manter-se informado;</a:t>
              </a:r>
            </a:p>
            <a:p>
              <a:pPr marL="171450" lvl="1" indent="-171450" algn="l" defTabSz="711200">
                <a:lnSpc>
                  <a:spcPct val="90000"/>
                </a:lnSpc>
                <a:spcBef>
                  <a:spcPct val="0"/>
                </a:spcBef>
                <a:spcAft>
                  <a:spcPct val="15000"/>
                </a:spcAft>
                <a:buChar char="•"/>
              </a:pPr>
              <a:r>
                <a:rPr lang="pt-BR" sz="1800" kern="1200" dirty="0">
                  <a:latin typeface="Candara" panose="020E0502030303020204" pitchFamily="34" charset="0"/>
                </a:rPr>
                <a:t>Participar das formações;</a:t>
              </a:r>
            </a:p>
            <a:p>
              <a:pPr marL="171450" lvl="1" indent="-171450" algn="l" defTabSz="711200">
                <a:lnSpc>
                  <a:spcPct val="90000"/>
                </a:lnSpc>
                <a:spcBef>
                  <a:spcPct val="0"/>
                </a:spcBef>
                <a:spcAft>
                  <a:spcPct val="15000"/>
                </a:spcAft>
                <a:buChar char="•"/>
              </a:pPr>
              <a:r>
                <a:rPr lang="pt-BR" sz="1800" kern="1200" dirty="0">
                  <a:latin typeface="Candara" panose="020E0502030303020204" pitchFamily="34" charset="0"/>
                </a:rPr>
                <a:t>Conhecer os assuntos técnicos</a:t>
              </a:r>
            </a:p>
          </p:txBody>
        </p:sp>
        <p:sp>
          <p:nvSpPr>
            <p:cNvPr id="9" name="Forma Livre: Forma 8">
              <a:extLst>
                <a:ext uri="{FF2B5EF4-FFF2-40B4-BE49-F238E27FC236}">
                  <a16:creationId xmlns:a16="http://schemas.microsoft.com/office/drawing/2014/main" id="{5FB7D52D-E311-CD85-BD52-B91793E6D1D6}"/>
                </a:ext>
              </a:extLst>
            </p:cNvPr>
            <p:cNvSpPr/>
            <p:nvPr/>
          </p:nvSpPr>
          <p:spPr>
            <a:xfrm>
              <a:off x="2479573" y="766919"/>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2346282"/>
                  </a:moveTo>
                  <a:cubicBezTo>
                    <a:pt x="0" y="1050466"/>
                    <a:pt x="1050466" y="0"/>
                    <a:pt x="2346282" y="0"/>
                  </a:cubicBezTo>
                  <a:lnTo>
                    <a:pt x="2346282" y="2346282"/>
                  </a:lnTo>
                  <a:lnTo>
                    <a:pt x="0" y="2346282"/>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808114" tIns="808114" rIns="120904" bIns="120904" numCol="1" spcCol="1270" anchor="ctr" anchorCtr="0">
              <a:noAutofit/>
            </a:bodyPr>
            <a:lstStyle/>
            <a:p>
              <a:pPr marL="0" lvl="0" indent="0" algn="ctr" defTabSz="755650">
                <a:lnSpc>
                  <a:spcPct val="90000"/>
                </a:lnSpc>
                <a:spcBef>
                  <a:spcPct val="0"/>
                </a:spcBef>
                <a:spcAft>
                  <a:spcPct val="35000"/>
                </a:spcAft>
                <a:buNone/>
              </a:pPr>
              <a:r>
                <a:rPr lang="pt-BR" sz="1800" b="1" kern="1200" dirty="0">
                  <a:latin typeface="Candara" panose="020E0502030303020204" pitchFamily="34" charset="0"/>
                </a:rPr>
                <a:t>Relação institucional</a:t>
              </a:r>
            </a:p>
          </p:txBody>
        </p:sp>
        <p:sp>
          <p:nvSpPr>
            <p:cNvPr id="10" name="Forma Livre: Forma 9">
              <a:extLst>
                <a:ext uri="{FF2B5EF4-FFF2-40B4-BE49-F238E27FC236}">
                  <a16:creationId xmlns:a16="http://schemas.microsoft.com/office/drawing/2014/main" id="{1E15E8F4-585A-3E51-33E2-1CF650391A1D}"/>
                </a:ext>
              </a:extLst>
            </p:cNvPr>
            <p:cNvSpPr/>
            <p:nvPr/>
          </p:nvSpPr>
          <p:spPr>
            <a:xfrm>
              <a:off x="4934229" y="766919"/>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0"/>
                  </a:moveTo>
                  <a:cubicBezTo>
                    <a:pt x="1295816" y="0"/>
                    <a:pt x="2346282" y="1050466"/>
                    <a:pt x="2346282" y="2346282"/>
                  </a:cubicBezTo>
                  <a:lnTo>
                    <a:pt x="0" y="2346282"/>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spcFirstLastPara="0" vert="horz" wrap="square" lIns="120904" tIns="808114" rIns="808114" bIns="120904" numCol="1" spcCol="1270" anchor="ctr" anchorCtr="0">
              <a:noAutofit/>
            </a:bodyPr>
            <a:lstStyle/>
            <a:p>
              <a:pPr marL="0" lvl="0" indent="0" algn="ctr" defTabSz="755650">
                <a:lnSpc>
                  <a:spcPct val="90000"/>
                </a:lnSpc>
                <a:spcBef>
                  <a:spcPct val="0"/>
                </a:spcBef>
                <a:spcAft>
                  <a:spcPct val="35000"/>
                </a:spcAft>
                <a:buNone/>
              </a:pPr>
              <a:r>
                <a:rPr lang="pt-BR" sz="1600" b="1" kern="1200" dirty="0">
                  <a:latin typeface="Candara" panose="020E0502030303020204" pitchFamily="34" charset="0"/>
                </a:rPr>
                <a:t>Ensino e Aprendizagem</a:t>
              </a:r>
            </a:p>
          </p:txBody>
        </p:sp>
        <p:sp>
          <p:nvSpPr>
            <p:cNvPr id="11" name="Forma Livre: Forma 10">
              <a:extLst>
                <a:ext uri="{FF2B5EF4-FFF2-40B4-BE49-F238E27FC236}">
                  <a16:creationId xmlns:a16="http://schemas.microsoft.com/office/drawing/2014/main" id="{1A800101-3E21-46D6-ED2F-B61A433776BE}"/>
                </a:ext>
              </a:extLst>
            </p:cNvPr>
            <p:cNvSpPr/>
            <p:nvPr/>
          </p:nvSpPr>
          <p:spPr>
            <a:xfrm rot="21600000">
              <a:off x="4934229" y="3221574"/>
              <a:ext cx="2346282" cy="2346283"/>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0"/>
                  </a:moveTo>
                  <a:cubicBezTo>
                    <a:pt x="2346282" y="1295816"/>
                    <a:pt x="1295816" y="2346282"/>
                    <a:pt x="0" y="2346282"/>
                  </a:cubicBezTo>
                  <a:lnTo>
                    <a:pt x="0" y="0"/>
                  </a:lnTo>
                  <a:lnTo>
                    <a:pt x="2346282"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spcFirstLastPara="0" vert="horz" wrap="square" lIns="120904" tIns="120905" rIns="808114" bIns="808114" numCol="1" spcCol="1270" anchor="ctr" anchorCtr="0">
              <a:noAutofit/>
            </a:bodyPr>
            <a:lstStyle/>
            <a:p>
              <a:pPr marL="0" lvl="0" indent="0" algn="ctr" defTabSz="755650">
                <a:lnSpc>
                  <a:spcPct val="90000"/>
                </a:lnSpc>
                <a:spcBef>
                  <a:spcPct val="0"/>
                </a:spcBef>
                <a:spcAft>
                  <a:spcPct val="35000"/>
                </a:spcAft>
                <a:buNone/>
              </a:pPr>
              <a:r>
                <a:rPr lang="pt-BR" sz="1800" b="1" kern="1200" dirty="0">
                  <a:latin typeface="Candara" panose="020E0502030303020204" pitchFamily="34" charset="0"/>
                </a:rPr>
                <a:t>Clima escolar</a:t>
              </a:r>
            </a:p>
          </p:txBody>
        </p:sp>
        <p:sp>
          <p:nvSpPr>
            <p:cNvPr id="12" name="Forma Livre: Forma 11">
              <a:extLst>
                <a:ext uri="{FF2B5EF4-FFF2-40B4-BE49-F238E27FC236}">
                  <a16:creationId xmlns:a16="http://schemas.microsoft.com/office/drawing/2014/main" id="{354D759A-1442-1C09-FAF6-73EEC6E94C3D}"/>
                </a:ext>
              </a:extLst>
            </p:cNvPr>
            <p:cNvSpPr/>
            <p:nvPr/>
          </p:nvSpPr>
          <p:spPr>
            <a:xfrm rot="21600000">
              <a:off x="2479573" y="3221575"/>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2346282"/>
                  </a:moveTo>
                  <a:cubicBezTo>
                    <a:pt x="1050466" y="2346282"/>
                    <a:pt x="0" y="1295816"/>
                    <a:pt x="0" y="0"/>
                  </a:cubicBezTo>
                  <a:lnTo>
                    <a:pt x="2346282" y="0"/>
                  </a:lnTo>
                  <a:lnTo>
                    <a:pt x="2346282" y="2346282"/>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808114" tIns="120904" rIns="120904" bIns="808114" numCol="1" spcCol="1270" anchor="ctr" anchorCtr="0">
              <a:noAutofit/>
            </a:bodyPr>
            <a:lstStyle/>
            <a:p>
              <a:pPr marL="0" lvl="0" indent="0" algn="ctr" defTabSz="755650">
                <a:lnSpc>
                  <a:spcPct val="90000"/>
                </a:lnSpc>
                <a:spcBef>
                  <a:spcPct val="0"/>
                </a:spcBef>
                <a:spcAft>
                  <a:spcPct val="35000"/>
                </a:spcAft>
                <a:buNone/>
              </a:pPr>
              <a:r>
                <a:rPr lang="pt-BR" sz="1800" b="1" kern="1200" dirty="0">
                  <a:latin typeface="Candara" panose="020E0502030303020204" pitchFamily="34" charset="0"/>
                </a:rPr>
                <a:t>Gestão de pessoas e de processos</a:t>
              </a:r>
            </a:p>
          </p:txBody>
        </p:sp>
        <p:sp>
          <p:nvSpPr>
            <p:cNvPr id="13" name="Seta: Circular 12">
              <a:extLst>
                <a:ext uri="{FF2B5EF4-FFF2-40B4-BE49-F238E27FC236}">
                  <a16:creationId xmlns:a16="http://schemas.microsoft.com/office/drawing/2014/main" id="{621FBF84-42E9-A58E-6F5B-C5417DE72269}"/>
                </a:ext>
              </a:extLst>
            </p:cNvPr>
            <p:cNvSpPr/>
            <p:nvPr/>
          </p:nvSpPr>
          <p:spPr>
            <a:xfrm>
              <a:off x="4474997" y="2679708"/>
              <a:ext cx="810090" cy="704426"/>
            </a:xfrm>
            <a:prstGeom prst="circularArrow">
              <a:avLst/>
            </a:prstGeom>
            <a:scene3d>
              <a:camera prst="orthographicFront"/>
              <a:lightRig rig="flat" dir="t"/>
            </a:scene3d>
            <a:sp3d prstMaterial="dkEdge">
              <a:bevelT w="8200" h="38100"/>
            </a:sp3d>
          </p:spPr>
          <p:style>
            <a:lnRef idx="1">
              <a:schemeClr val="lt1">
                <a:hueOff val="0"/>
                <a:satOff val="0"/>
                <a:lumOff val="0"/>
                <a:alphaOff val="0"/>
              </a:schemeClr>
            </a:lnRef>
            <a:fillRef idx="2">
              <a:schemeClr val="accent2">
                <a:tint val="40000"/>
                <a:hueOff val="0"/>
                <a:satOff val="0"/>
                <a:lumOff val="0"/>
                <a:alphaOff val="0"/>
              </a:schemeClr>
            </a:fillRef>
            <a:effectRef idx="1">
              <a:schemeClr val="accent2">
                <a:tint val="40000"/>
                <a:hueOff val="0"/>
                <a:satOff val="0"/>
                <a:lumOff val="0"/>
                <a:alphaOff val="0"/>
              </a:schemeClr>
            </a:effectRef>
            <a:fontRef idx="minor">
              <a:schemeClr val="dk1">
                <a:hueOff val="0"/>
                <a:satOff val="0"/>
                <a:lumOff val="0"/>
                <a:alphaOff val="0"/>
              </a:schemeClr>
            </a:fontRef>
          </p:style>
        </p:sp>
        <p:sp>
          <p:nvSpPr>
            <p:cNvPr id="14" name="Seta: Circular 13">
              <a:extLst>
                <a:ext uri="{FF2B5EF4-FFF2-40B4-BE49-F238E27FC236}">
                  <a16:creationId xmlns:a16="http://schemas.microsoft.com/office/drawing/2014/main" id="{0B115339-602E-ED78-4F52-20A1170722F7}"/>
                </a:ext>
              </a:extLst>
            </p:cNvPr>
            <p:cNvSpPr/>
            <p:nvPr/>
          </p:nvSpPr>
          <p:spPr>
            <a:xfrm rot="10800000">
              <a:off x="4474997" y="2950641"/>
              <a:ext cx="810090" cy="704426"/>
            </a:xfrm>
            <a:prstGeom prst="circularArrow">
              <a:avLst/>
            </a:prstGeom>
            <a:scene3d>
              <a:camera prst="orthographicFront"/>
              <a:lightRig rig="flat" dir="t"/>
            </a:scene3d>
            <a:sp3d prstMaterial="dkEdge">
              <a:bevelT w="8200" h="38100"/>
            </a:sp3d>
          </p:spPr>
          <p:style>
            <a:lnRef idx="1">
              <a:schemeClr val="lt1">
                <a:hueOff val="0"/>
                <a:satOff val="0"/>
                <a:lumOff val="0"/>
                <a:alphaOff val="0"/>
              </a:schemeClr>
            </a:lnRef>
            <a:fillRef idx="2">
              <a:schemeClr val="accent2">
                <a:tint val="40000"/>
                <a:hueOff val="0"/>
                <a:satOff val="0"/>
                <a:lumOff val="0"/>
                <a:alphaOff val="0"/>
              </a:schemeClr>
            </a:fillRef>
            <a:effectRef idx="1">
              <a:schemeClr val="accent2">
                <a:tint val="40000"/>
                <a:hueOff val="0"/>
                <a:satOff val="0"/>
                <a:lumOff val="0"/>
                <a:alphaOff val="0"/>
              </a:schemeClr>
            </a:effectRef>
            <a:fontRef idx="minor">
              <a:schemeClr val="dk1">
                <a:hueOff val="0"/>
                <a:satOff val="0"/>
                <a:lumOff val="0"/>
                <a:alphaOff val="0"/>
              </a:schemeClr>
            </a:fontRef>
          </p:style>
        </p:sp>
      </p:grpSp>
      <p:sp>
        <p:nvSpPr>
          <p:cNvPr id="7" name="Retângulo 6">
            <a:extLst>
              <a:ext uri="{FF2B5EF4-FFF2-40B4-BE49-F238E27FC236}">
                <a16:creationId xmlns:a16="http://schemas.microsoft.com/office/drawing/2014/main" id="{94BD8AC5-E80D-F1D0-9FAC-C0249FC77E87}"/>
              </a:ext>
            </a:extLst>
          </p:cNvPr>
          <p:cNvSpPr/>
          <p:nvPr/>
        </p:nvSpPr>
        <p:spPr>
          <a:xfrm>
            <a:off x="834635" y="2730907"/>
            <a:ext cx="1648208" cy="954107"/>
          </a:xfrm>
          <a:prstGeom prst="rect">
            <a:avLst/>
          </a:prstGeom>
          <a:noFill/>
        </p:spPr>
        <p:txBody>
          <a:bodyPr wrap="none" lIns="91440" tIns="45720" rIns="91440" bIns="45720">
            <a:spAutoFit/>
          </a:bodyPr>
          <a:lstStyle/>
          <a:p>
            <a:pPr algn="ctr"/>
            <a:r>
              <a:rPr lang="pt-BR" sz="2800" b="1" dirty="0">
                <a:ln w="0"/>
                <a:solidFill>
                  <a:srgbClr val="002060"/>
                </a:solidFill>
                <a:effectLst>
                  <a:outerShdw blurRad="38100" dist="19050" dir="2700000" algn="tl" rotWithShape="0">
                    <a:schemeClr val="dk1">
                      <a:alpha val="40000"/>
                    </a:schemeClr>
                  </a:outerShdw>
                </a:effectLst>
                <a:latin typeface="Candara" panose="020E0502030303020204" pitchFamily="34" charset="0"/>
              </a:rPr>
              <a:t>DIRETOR </a:t>
            </a:r>
          </a:p>
          <a:p>
            <a:pPr algn="ctr"/>
            <a:r>
              <a:rPr lang="pt-BR" sz="2800" b="1" dirty="0">
                <a:ln w="0"/>
                <a:solidFill>
                  <a:srgbClr val="002060"/>
                </a:solidFill>
                <a:effectLst>
                  <a:outerShdw blurRad="38100" dist="19050" dir="2700000" algn="tl" rotWithShape="0">
                    <a:schemeClr val="dk1">
                      <a:alpha val="40000"/>
                    </a:schemeClr>
                  </a:outerShdw>
                </a:effectLst>
                <a:latin typeface="Candara" panose="020E0502030303020204" pitchFamily="34" charset="0"/>
              </a:rPr>
              <a:t>ESCOLAR</a:t>
            </a:r>
            <a:endParaRPr lang="pt-BR" sz="2800" b="1" cap="none" spc="0" dirty="0">
              <a:ln w="0"/>
              <a:solidFill>
                <a:srgbClr val="002060"/>
              </a:solidFill>
              <a:effectLst>
                <a:outerShdw blurRad="38100" dist="19050" dir="2700000" algn="tl" rotWithShape="0">
                  <a:schemeClr val="dk1">
                    <a:alpha val="40000"/>
                  </a:schemeClr>
                </a:outerShdw>
              </a:effectLst>
              <a:latin typeface="Candara" panose="020E0502030303020204" pitchFamily="34" charset="0"/>
            </a:endParaRPr>
          </a:p>
        </p:txBody>
      </p:sp>
    </p:spTree>
    <p:extLst>
      <p:ext uri="{BB962C8B-B14F-4D97-AF65-F5344CB8AC3E}">
        <p14:creationId xmlns:p14="http://schemas.microsoft.com/office/powerpoint/2010/main" val="303478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7">
            <a:extLst>
              <a:ext uri="{FF2B5EF4-FFF2-40B4-BE49-F238E27FC236}">
                <a16:creationId xmlns:a16="http://schemas.microsoft.com/office/drawing/2014/main" id="{B93949F4-7E0B-27D5-3C88-78BECD1CB3B1}"/>
              </a:ext>
            </a:extLst>
          </p:cNvPr>
          <p:cNvSpPr>
            <a:spLocks noGrp="1"/>
          </p:cNvSpPr>
          <p:nvPr>
            <p:ph type="body" idx="1"/>
          </p:nvPr>
        </p:nvSpPr>
        <p:spPr>
          <a:xfrm>
            <a:off x="371273" y="1567080"/>
            <a:ext cx="10299970" cy="3968784"/>
          </a:xfrm>
        </p:spPr>
        <p:txBody>
          <a:bodyPr>
            <a:normAutofit/>
          </a:bodyPr>
          <a:lstStyle/>
          <a:p>
            <a:pPr marL="114300" indent="0" algn="ctr">
              <a:buNone/>
            </a:pPr>
            <a:r>
              <a:rPr lang="pt-BR" sz="2800" b="0" i="0" u="none" strike="noStrike" baseline="0" dirty="0">
                <a:solidFill>
                  <a:schemeClr val="tx1">
                    <a:lumMod val="65000"/>
                    <a:lumOff val="35000"/>
                  </a:schemeClr>
                </a:solidFill>
                <a:latin typeface="Candara" panose="020E0502030303020204" pitchFamily="34" charset="0"/>
              </a:rPr>
              <a:t>“O Coordenador Pedagógico é o profissional que lidera o trabalho pedagógico na escola em parceria com o diretor e os professores. O seu foco deve ser a formação dos professores, visando o aprimoramento de sua prática pedagógica. Nesse sentido, ele deve conduzir, participar e apontar alternativas aos processos de planejamento semanal, além de observar a aula como forma de contribuição para aprimoramento da prática do professor, monitorando o progresso dos estudantes através das avaliações.” </a:t>
            </a:r>
            <a:endParaRPr lang="pt-BR" sz="2000" dirty="0">
              <a:solidFill>
                <a:schemeClr val="tx1">
                  <a:lumMod val="65000"/>
                  <a:lumOff val="35000"/>
                </a:schemeClr>
              </a:solidFill>
              <a:latin typeface="Candara" panose="020E0502030303020204" pitchFamily="34" charset="0"/>
            </a:endParaRPr>
          </a:p>
        </p:txBody>
      </p:sp>
      <p:sp>
        <p:nvSpPr>
          <p:cNvPr id="2" name="Título 1">
            <a:extLst>
              <a:ext uri="{FF2B5EF4-FFF2-40B4-BE49-F238E27FC236}">
                <a16:creationId xmlns:a16="http://schemas.microsoft.com/office/drawing/2014/main" id="{6465BBBD-20E0-6FEA-F1B3-E650C7829CAD}"/>
              </a:ext>
            </a:extLst>
          </p:cNvPr>
          <p:cNvSpPr txBox="1">
            <a:spLocks/>
          </p:cNvSpPr>
          <p:nvPr/>
        </p:nvSpPr>
        <p:spPr>
          <a:xfrm>
            <a:off x="265707" y="574531"/>
            <a:ext cx="7914732" cy="57877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O PAPEL DO COORDENADOR PEDAGÓGICO</a:t>
            </a:r>
          </a:p>
        </p:txBody>
      </p:sp>
      <p:sp>
        <p:nvSpPr>
          <p:cNvPr id="5" name="CaixaDeTexto 4">
            <a:extLst>
              <a:ext uri="{FF2B5EF4-FFF2-40B4-BE49-F238E27FC236}">
                <a16:creationId xmlns:a16="http://schemas.microsoft.com/office/drawing/2014/main" id="{BF672F16-FB39-A3E0-BE7B-E7069ED96DD8}"/>
              </a:ext>
            </a:extLst>
          </p:cNvPr>
          <p:cNvSpPr txBox="1"/>
          <p:nvPr/>
        </p:nvSpPr>
        <p:spPr>
          <a:xfrm>
            <a:off x="6020585" y="5106254"/>
            <a:ext cx="4650658"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(Programa educar pra valer, </a:t>
            </a:r>
            <a:r>
              <a:rPr lang="pt-BR" sz="1800" b="0" i="0" u="none" strike="noStrike" baseline="0" dirty="0">
                <a:solidFill>
                  <a:schemeClr val="tx1">
                    <a:lumMod val="65000"/>
                    <a:lumOff val="35000"/>
                  </a:schemeClr>
                </a:solidFill>
                <a:latin typeface="Candara" panose="020E0502030303020204" pitchFamily="34" charset="0"/>
              </a:rPr>
              <a:t>P. 48</a:t>
            </a:r>
            <a:r>
              <a:rPr lang="pt-BR" sz="1800" dirty="0">
                <a:solidFill>
                  <a:schemeClr val="tx1">
                    <a:lumMod val="65000"/>
                    <a:lumOff val="35000"/>
                  </a:schemeClr>
                </a:solidFill>
                <a:latin typeface="Candara" panose="020E0502030303020204" pitchFamily="34" charset="0"/>
              </a:rPr>
              <a:t>. </a:t>
            </a:r>
            <a:r>
              <a:rPr lang="pt-BR" sz="1800" b="0" i="0" u="none" strike="noStrike" baseline="0" dirty="0">
                <a:solidFill>
                  <a:schemeClr val="tx1">
                    <a:lumMod val="65000"/>
                    <a:lumOff val="35000"/>
                  </a:schemeClr>
                </a:solidFill>
                <a:latin typeface="Candara" panose="020E0502030303020204" pitchFamily="34" charset="0"/>
              </a:rPr>
              <a:t>2020)</a:t>
            </a:r>
            <a:endParaRPr lang="pt-BR" sz="1800" dirty="0"/>
          </a:p>
        </p:txBody>
      </p:sp>
    </p:spTree>
    <p:extLst>
      <p:ext uri="{BB962C8B-B14F-4D97-AF65-F5344CB8AC3E}">
        <p14:creationId xmlns:p14="http://schemas.microsoft.com/office/powerpoint/2010/main" val="1267162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FA998661-0C2E-3943-8EA2-0C22C1CA304C}"/>
              </a:ext>
            </a:extLst>
          </p:cNvPr>
          <p:cNvGrpSpPr/>
          <p:nvPr/>
        </p:nvGrpSpPr>
        <p:grpSpPr>
          <a:xfrm>
            <a:off x="3402423" y="885378"/>
            <a:ext cx="4843872" cy="4843871"/>
            <a:chOff x="3402423" y="885378"/>
            <a:chExt cx="4843872" cy="4843871"/>
          </a:xfrm>
        </p:grpSpPr>
        <p:sp>
          <p:nvSpPr>
            <p:cNvPr id="3" name="Forma Livre: Forma 2">
              <a:extLst>
                <a:ext uri="{FF2B5EF4-FFF2-40B4-BE49-F238E27FC236}">
                  <a16:creationId xmlns:a16="http://schemas.microsoft.com/office/drawing/2014/main" id="{59DBD702-4C75-BBF1-45D3-DF4B2474D907}"/>
                </a:ext>
              </a:extLst>
            </p:cNvPr>
            <p:cNvSpPr/>
            <p:nvPr/>
          </p:nvSpPr>
          <p:spPr>
            <a:xfrm>
              <a:off x="3402423" y="885378"/>
              <a:ext cx="2367264" cy="2367264"/>
            </a:xfrm>
            <a:custGeom>
              <a:avLst/>
              <a:gdLst>
                <a:gd name="connsiteX0" fmla="*/ 0 w 2367264"/>
                <a:gd name="connsiteY0" fmla="*/ 2367264 h 2367264"/>
                <a:gd name="connsiteX1" fmla="*/ 2367264 w 2367264"/>
                <a:gd name="connsiteY1" fmla="*/ 0 h 2367264"/>
                <a:gd name="connsiteX2" fmla="*/ 2367264 w 2367264"/>
                <a:gd name="connsiteY2" fmla="*/ 2367264 h 2367264"/>
                <a:gd name="connsiteX3" fmla="*/ 0 w 2367264"/>
                <a:gd name="connsiteY3" fmla="*/ 2367264 h 2367264"/>
              </a:gdLst>
              <a:ahLst/>
              <a:cxnLst>
                <a:cxn ang="0">
                  <a:pos x="connsiteX0" y="connsiteY0"/>
                </a:cxn>
                <a:cxn ang="0">
                  <a:pos x="connsiteX1" y="connsiteY1"/>
                </a:cxn>
                <a:cxn ang="0">
                  <a:pos x="connsiteX2" y="connsiteY2"/>
                </a:cxn>
                <a:cxn ang="0">
                  <a:pos x="connsiteX3" y="connsiteY3"/>
                </a:cxn>
              </a:cxnLst>
              <a:rect l="l" t="t" r="r" b="b"/>
              <a:pathLst>
                <a:path w="2367264" h="2367264">
                  <a:moveTo>
                    <a:pt x="0" y="2367264"/>
                  </a:moveTo>
                  <a:cubicBezTo>
                    <a:pt x="0" y="1059860"/>
                    <a:pt x="1059860" y="0"/>
                    <a:pt x="2367264" y="0"/>
                  </a:cubicBezTo>
                  <a:lnTo>
                    <a:pt x="2367264" y="2367264"/>
                  </a:lnTo>
                  <a:lnTo>
                    <a:pt x="0" y="2367264"/>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spcFirstLastPara="0" vert="horz" wrap="square" lIns="800036" tIns="800036" rIns="106680" bIns="106680" numCol="1" spcCol="1270" anchor="ctr" anchorCtr="0">
              <a:noAutofit/>
            </a:bodyPr>
            <a:lstStyle/>
            <a:p>
              <a:pPr marL="0" lvl="0" indent="0" algn="ctr" defTabSz="666750">
                <a:lnSpc>
                  <a:spcPct val="90000"/>
                </a:lnSpc>
                <a:spcBef>
                  <a:spcPct val="0"/>
                </a:spcBef>
                <a:spcAft>
                  <a:spcPct val="35000"/>
                </a:spcAft>
                <a:buNone/>
              </a:pPr>
              <a:r>
                <a:rPr lang="pt-BR" sz="1800" kern="1200" dirty="0">
                  <a:latin typeface="Candara" panose="020E0502030303020204" pitchFamily="34" charset="0"/>
                </a:rPr>
                <a:t>Garantir a formação continuada dos docentes</a:t>
              </a:r>
            </a:p>
          </p:txBody>
        </p:sp>
        <p:sp>
          <p:nvSpPr>
            <p:cNvPr id="4" name="Forma Livre: Forma 3">
              <a:extLst>
                <a:ext uri="{FF2B5EF4-FFF2-40B4-BE49-F238E27FC236}">
                  <a16:creationId xmlns:a16="http://schemas.microsoft.com/office/drawing/2014/main" id="{2D3CB46A-9A87-C94A-4B90-A53EF47BCD5A}"/>
                </a:ext>
              </a:extLst>
            </p:cNvPr>
            <p:cNvSpPr/>
            <p:nvPr/>
          </p:nvSpPr>
          <p:spPr>
            <a:xfrm>
              <a:off x="5879030" y="885378"/>
              <a:ext cx="2367264" cy="2367264"/>
            </a:xfrm>
            <a:custGeom>
              <a:avLst/>
              <a:gdLst>
                <a:gd name="connsiteX0" fmla="*/ 0 w 2367264"/>
                <a:gd name="connsiteY0" fmla="*/ 2367264 h 2367264"/>
                <a:gd name="connsiteX1" fmla="*/ 2367264 w 2367264"/>
                <a:gd name="connsiteY1" fmla="*/ 0 h 2367264"/>
                <a:gd name="connsiteX2" fmla="*/ 2367264 w 2367264"/>
                <a:gd name="connsiteY2" fmla="*/ 2367264 h 2367264"/>
                <a:gd name="connsiteX3" fmla="*/ 0 w 2367264"/>
                <a:gd name="connsiteY3" fmla="*/ 2367264 h 2367264"/>
              </a:gdLst>
              <a:ahLst/>
              <a:cxnLst>
                <a:cxn ang="0">
                  <a:pos x="connsiteX0" y="connsiteY0"/>
                </a:cxn>
                <a:cxn ang="0">
                  <a:pos x="connsiteX1" y="connsiteY1"/>
                </a:cxn>
                <a:cxn ang="0">
                  <a:pos x="connsiteX2" y="connsiteY2"/>
                </a:cxn>
                <a:cxn ang="0">
                  <a:pos x="connsiteX3" y="connsiteY3"/>
                </a:cxn>
              </a:cxnLst>
              <a:rect l="l" t="t" r="r" b="b"/>
              <a:pathLst>
                <a:path w="2367264" h="2367264">
                  <a:moveTo>
                    <a:pt x="0" y="0"/>
                  </a:moveTo>
                  <a:cubicBezTo>
                    <a:pt x="1307404" y="0"/>
                    <a:pt x="2367264" y="1059860"/>
                    <a:pt x="2367264" y="2367264"/>
                  </a:cubicBezTo>
                  <a:lnTo>
                    <a:pt x="0" y="2367264"/>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3465231"/>
                <a:satOff val="-15989"/>
                <a:lumOff val="588"/>
                <a:alphaOff val="0"/>
              </a:schemeClr>
            </a:fillRef>
            <a:effectRef idx="1">
              <a:schemeClr val="accent4">
                <a:hueOff val="3465231"/>
                <a:satOff val="-15989"/>
                <a:lumOff val="588"/>
                <a:alphaOff val="0"/>
              </a:schemeClr>
            </a:effectRef>
            <a:fontRef idx="minor">
              <a:schemeClr val="dk1"/>
            </a:fontRef>
          </p:style>
          <p:txBody>
            <a:bodyPr spcFirstLastPara="0" vert="horz" wrap="square" lIns="106680" tIns="800036" rIns="800036" bIns="106680" numCol="1" spcCol="1270" anchor="ctr" anchorCtr="0">
              <a:noAutofit/>
            </a:bodyPr>
            <a:lstStyle/>
            <a:p>
              <a:pPr marL="0" lvl="0" indent="0" algn="ctr" defTabSz="666750">
                <a:lnSpc>
                  <a:spcPct val="90000"/>
                </a:lnSpc>
                <a:spcBef>
                  <a:spcPct val="0"/>
                </a:spcBef>
                <a:spcAft>
                  <a:spcPct val="35000"/>
                </a:spcAft>
                <a:buNone/>
              </a:pPr>
              <a:r>
                <a:rPr lang="pt-BR" sz="1800" kern="1200" dirty="0">
                  <a:latin typeface="Candara" panose="020E0502030303020204" pitchFamily="34" charset="0"/>
                </a:rPr>
                <a:t>Observar semanalmente as salas de aula </a:t>
              </a:r>
            </a:p>
          </p:txBody>
        </p:sp>
        <p:sp>
          <p:nvSpPr>
            <p:cNvPr id="5" name="Forma Livre: Forma 4">
              <a:extLst>
                <a:ext uri="{FF2B5EF4-FFF2-40B4-BE49-F238E27FC236}">
                  <a16:creationId xmlns:a16="http://schemas.microsoft.com/office/drawing/2014/main" id="{B0103E21-D3E7-57CD-70E8-3C9BD026F78A}"/>
                </a:ext>
              </a:extLst>
            </p:cNvPr>
            <p:cNvSpPr/>
            <p:nvPr/>
          </p:nvSpPr>
          <p:spPr>
            <a:xfrm rot="21600000">
              <a:off x="5879030" y="3361984"/>
              <a:ext cx="2367265" cy="2367265"/>
            </a:xfrm>
            <a:custGeom>
              <a:avLst/>
              <a:gdLst>
                <a:gd name="connsiteX0" fmla="*/ 0 w 2367264"/>
                <a:gd name="connsiteY0" fmla="*/ 2367264 h 2367264"/>
                <a:gd name="connsiteX1" fmla="*/ 2367264 w 2367264"/>
                <a:gd name="connsiteY1" fmla="*/ 0 h 2367264"/>
                <a:gd name="connsiteX2" fmla="*/ 2367264 w 2367264"/>
                <a:gd name="connsiteY2" fmla="*/ 2367264 h 2367264"/>
                <a:gd name="connsiteX3" fmla="*/ 0 w 2367264"/>
                <a:gd name="connsiteY3" fmla="*/ 2367264 h 2367264"/>
              </a:gdLst>
              <a:ahLst/>
              <a:cxnLst>
                <a:cxn ang="0">
                  <a:pos x="connsiteX0" y="connsiteY0"/>
                </a:cxn>
                <a:cxn ang="0">
                  <a:pos x="connsiteX1" y="connsiteY1"/>
                </a:cxn>
                <a:cxn ang="0">
                  <a:pos x="connsiteX2" y="connsiteY2"/>
                </a:cxn>
                <a:cxn ang="0">
                  <a:pos x="connsiteX3" y="connsiteY3"/>
                </a:cxn>
              </a:cxnLst>
              <a:rect l="l" t="t" r="r" b="b"/>
              <a:pathLst>
                <a:path w="2367264" h="2367264">
                  <a:moveTo>
                    <a:pt x="2367264" y="0"/>
                  </a:moveTo>
                  <a:cubicBezTo>
                    <a:pt x="2367264" y="1307404"/>
                    <a:pt x="1307404" y="2367264"/>
                    <a:pt x="0" y="2367264"/>
                  </a:cubicBezTo>
                  <a:lnTo>
                    <a:pt x="0" y="0"/>
                  </a:lnTo>
                  <a:lnTo>
                    <a:pt x="2367264"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6930461"/>
                <a:satOff val="-31979"/>
                <a:lumOff val="1177"/>
                <a:alphaOff val="0"/>
              </a:schemeClr>
            </a:fillRef>
            <a:effectRef idx="1">
              <a:schemeClr val="accent4">
                <a:hueOff val="6930461"/>
                <a:satOff val="-31979"/>
                <a:lumOff val="1177"/>
                <a:alphaOff val="0"/>
              </a:schemeClr>
            </a:effectRef>
            <a:fontRef idx="minor">
              <a:schemeClr val="dk1"/>
            </a:fontRef>
          </p:style>
          <p:txBody>
            <a:bodyPr spcFirstLastPara="0" vert="horz" wrap="square" lIns="106680" tIns="106681" rIns="800037" bIns="800036" numCol="1" spcCol="1270" anchor="ctr" anchorCtr="0">
              <a:noAutofit/>
            </a:bodyPr>
            <a:lstStyle/>
            <a:p>
              <a:pPr marL="0" lvl="0" indent="0" algn="ctr" defTabSz="666750">
                <a:lnSpc>
                  <a:spcPct val="90000"/>
                </a:lnSpc>
                <a:spcBef>
                  <a:spcPct val="0"/>
                </a:spcBef>
                <a:spcAft>
                  <a:spcPct val="35000"/>
                </a:spcAft>
                <a:buNone/>
              </a:pPr>
              <a:r>
                <a:rPr lang="pt-BR" sz="1800" kern="1200" dirty="0">
                  <a:latin typeface="Candara" panose="020E0502030303020204" pitchFamily="34" charset="0"/>
                </a:rPr>
                <a:t>Garantir os planejamentos de ações pedagógicas</a:t>
              </a:r>
            </a:p>
          </p:txBody>
        </p:sp>
        <p:sp>
          <p:nvSpPr>
            <p:cNvPr id="8" name="Forma Livre: Forma 7">
              <a:extLst>
                <a:ext uri="{FF2B5EF4-FFF2-40B4-BE49-F238E27FC236}">
                  <a16:creationId xmlns:a16="http://schemas.microsoft.com/office/drawing/2014/main" id="{17B9B8C6-361A-D88D-9221-0444189CB1CC}"/>
                </a:ext>
              </a:extLst>
            </p:cNvPr>
            <p:cNvSpPr/>
            <p:nvPr/>
          </p:nvSpPr>
          <p:spPr>
            <a:xfrm>
              <a:off x="3421881" y="3352279"/>
              <a:ext cx="2367264" cy="2367264"/>
            </a:xfrm>
            <a:custGeom>
              <a:avLst/>
              <a:gdLst>
                <a:gd name="connsiteX0" fmla="*/ 0 w 2367264"/>
                <a:gd name="connsiteY0" fmla="*/ 2367264 h 2367264"/>
                <a:gd name="connsiteX1" fmla="*/ 2367264 w 2367264"/>
                <a:gd name="connsiteY1" fmla="*/ 0 h 2367264"/>
                <a:gd name="connsiteX2" fmla="*/ 2367264 w 2367264"/>
                <a:gd name="connsiteY2" fmla="*/ 2367264 h 2367264"/>
                <a:gd name="connsiteX3" fmla="*/ 0 w 2367264"/>
                <a:gd name="connsiteY3" fmla="*/ 2367264 h 2367264"/>
              </a:gdLst>
              <a:ahLst/>
              <a:cxnLst>
                <a:cxn ang="0">
                  <a:pos x="connsiteX0" y="connsiteY0"/>
                </a:cxn>
                <a:cxn ang="0">
                  <a:pos x="connsiteX1" y="connsiteY1"/>
                </a:cxn>
                <a:cxn ang="0">
                  <a:pos x="connsiteX2" y="connsiteY2"/>
                </a:cxn>
                <a:cxn ang="0">
                  <a:pos x="connsiteX3" y="connsiteY3"/>
                </a:cxn>
              </a:cxnLst>
              <a:rect l="l" t="t" r="r" b="b"/>
              <a:pathLst>
                <a:path w="2367264" h="2367264">
                  <a:moveTo>
                    <a:pt x="2367264" y="2367264"/>
                  </a:moveTo>
                  <a:cubicBezTo>
                    <a:pt x="1059860" y="2367264"/>
                    <a:pt x="0" y="1307404"/>
                    <a:pt x="0" y="0"/>
                  </a:cubicBezTo>
                  <a:lnTo>
                    <a:pt x="2367264" y="0"/>
                  </a:lnTo>
                  <a:lnTo>
                    <a:pt x="2367264" y="2367264"/>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10395692"/>
                <a:satOff val="-47968"/>
                <a:lumOff val="1765"/>
                <a:alphaOff val="0"/>
              </a:schemeClr>
            </a:fillRef>
            <a:effectRef idx="1">
              <a:schemeClr val="accent4">
                <a:hueOff val="10395692"/>
                <a:satOff val="-47968"/>
                <a:lumOff val="1765"/>
                <a:alphaOff val="0"/>
              </a:schemeClr>
            </a:effectRef>
            <a:fontRef idx="minor">
              <a:schemeClr val="dk1"/>
            </a:fontRef>
          </p:style>
          <p:txBody>
            <a:bodyPr spcFirstLastPara="0" vert="horz" wrap="square" lIns="800036" tIns="106680" rIns="106680" bIns="800036" numCol="1" spcCol="1270" anchor="ctr" anchorCtr="0">
              <a:noAutofit/>
            </a:bodyPr>
            <a:lstStyle/>
            <a:p>
              <a:pPr marL="0" lvl="0" indent="0" algn="ctr" defTabSz="666750">
                <a:lnSpc>
                  <a:spcPct val="90000"/>
                </a:lnSpc>
                <a:spcBef>
                  <a:spcPct val="0"/>
                </a:spcBef>
                <a:spcAft>
                  <a:spcPct val="35000"/>
                </a:spcAft>
                <a:buNone/>
              </a:pPr>
              <a:endParaRPr lang="pt-BR" sz="1800" kern="1200" dirty="0">
                <a:latin typeface="Candara" panose="020E0502030303020204" pitchFamily="34" charset="0"/>
              </a:endParaRPr>
            </a:p>
            <a:p>
              <a:pPr marL="0" lvl="0" indent="0" algn="ctr" defTabSz="666750">
                <a:lnSpc>
                  <a:spcPct val="90000"/>
                </a:lnSpc>
                <a:spcBef>
                  <a:spcPct val="0"/>
                </a:spcBef>
                <a:spcAft>
                  <a:spcPct val="35000"/>
                </a:spcAft>
                <a:buNone/>
              </a:pPr>
              <a:endParaRPr lang="pt-BR" sz="1800" kern="1200" dirty="0">
                <a:latin typeface="Candara" panose="020E0502030303020204" pitchFamily="34" charset="0"/>
              </a:endParaRPr>
            </a:p>
            <a:p>
              <a:pPr marL="0" lvl="0" indent="0" algn="ctr" defTabSz="666750">
                <a:lnSpc>
                  <a:spcPct val="90000"/>
                </a:lnSpc>
                <a:spcBef>
                  <a:spcPct val="0"/>
                </a:spcBef>
                <a:spcAft>
                  <a:spcPct val="35000"/>
                </a:spcAft>
                <a:buNone/>
              </a:pPr>
              <a:r>
                <a:rPr lang="pt-BR" sz="1800" kern="1200" dirty="0">
                  <a:latin typeface="Candara" panose="020E0502030303020204" pitchFamily="34" charset="0"/>
                </a:rPr>
                <a:t>Organizar uma rotina de trabalho que priorize as necessidades essenciais da escola</a:t>
              </a:r>
            </a:p>
          </p:txBody>
        </p:sp>
        <p:sp>
          <p:nvSpPr>
            <p:cNvPr id="9" name="Seta: Circular 8">
              <a:extLst>
                <a:ext uri="{FF2B5EF4-FFF2-40B4-BE49-F238E27FC236}">
                  <a16:creationId xmlns:a16="http://schemas.microsoft.com/office/drawing/2014/main" id="{5A63F4FA-A5E5-575E-A30C-ED431C685356}"/>
                </a:ext>
              </a:extLst>
            </p:cNvPr>
            <p:cNvSpPr/>
            <p:nvPr/>
          </p:nvSpPr>
          <p:spPr>
            <a:xfrm>
              <a:off x="5415691" y="2815272"/>
              <a:ext cx="817335" cy="710726"/>
            </a:xfrm>
            <a:prstGeom prst="circularArrow">
              <a:avLst/>
            </a:prstGeom>
            <a:scene3d>
              <a:camera prst="orthographicFront"/>
              <a:lightRig rig="flat" dir="t"/>
            </a:scene3d>
            <a:sp3d prstMaterial="dkEdge">
              <a:bevelT w="8200" h="38100"/>
            </a:sp3d>
          </p:spPr>
          <p:style>
            <a:lnRef idx="1">
              <a:schemeClr val="lt1">
                <a:hueOff val="0"/>
                <a:satOff val="0"/>
                <a:lumOff val="0"/>
                <a:alphaOff val="0"/>
              </a:schemeClr>
            </a:lnRef>
            <a:fillRef idx="2">
              <a:schemeClr val="accent4">
                <a:tint val="40000"/>
                <a:hueOff val="0"/>
                <a:satOff val="0"/>
                <a:lumOff val="0"/>
                <a:alphaOff val="0"/>
              </a:schemeClr>
            </a:fillRef>
            <a:effectRef idx="1">
              <a:schemeClr val="accent4">
                <a:tint val="40000"/>
                <a:hueOff val="0"/>
                <a:satOff val="0"/>
                <a:lumOff val="0"/>
                <a:alphaOff val="0"/>
              </a:schemeClr>
            </a:effectRef>
            <a:fontRef idx="minor">
              <a:schemeClr val="dk1">
                <a:hueOff val="0"/>
                <a:satOff val="0"/>
                <a:lumOff val="0"/>
                <a:alphaOff val="0"/>
              </a:schemeClr>
            </a:fontRef>
          </p:style>
        </p:sp>
        <p:sp>
          <p:nvSpPr>
            <p:cNvPr id="10" name="Seta: Circular 9">
              <a:extLst>
                <a:ext uri="{FF2B5EF4-FFF2-40B4-BE49-F238E27FC236}">
                  <a16:creationId xmlns:a16="http://schemas.microsoft.com/office/drawing/2014/main" id="{F271BB93-35FE-4D69-E635-AC1F109BEA1E}"/>
                </a:ext>
              </a:extLst>
            </p:cNvPr>
            <p:cNvSpPr/>
            <p:nvPr/>
          </p:nvSpPr>
          <p:spPr>
            <a:xfrm rot="10800000">
              <a:off x="5425417" y="3013498"/>
              <a:ext cx="817335" cy="710726"/>
            </a:xfrm>
            <a:prstGeom prst="circularArrow">
              <a:avLst/>
            </a:prstGeom>
            <a:scene3d>
              <a:camera prst="orthographicFront"/>
              <a:lightRig rig="flat" dir="t"/>
            </a:scene3d>
            <a:sp3d prstMaterial="dkEdge">
              <a:bevelT w="8200" h="38100"/>
            </a:sp3d>
          </p:spPr>
          <p:style>
            <a:lnRef idx="1">
              <a:schemeClr val="lt1">
                <a:hueOff val="0"/>
                <a:satOff val="0"/>
                <a:lumOff val="0"/>
                <a:alphaOff val="0"/>
              </a:schemeClr>
            </a:lnRef>
            <a:fillRef idx="2">
              <a:schemeClr val="accent4">
                <a:tint val="40000"/>
                <a:hueOff val="0"/>
                <a:satOff val="0"/>
                <a:lumOff val="0"/>
                <a:alphaOff val="0"/>
              </a:schemeClr>
            </a:fillRef>
            <a:effectRef idx="1">
              <a:schemeClr val="accent4">
                <a:tint val="40000"/>
                <a:hueOff val="0"/>
                <a:satOff val="0"/>
                <a:lumOff val="0"/>
                <a:alphaOff val="0"/>
              </a:schemeClr>
            </a:effectRef>
            <a:fontRef idx="minor">
              <a:schemeClr val="dk1">
                <a:hueOff val="0"/>
                <a:satOff val="0"/>
                <a:lumOff val="0"/>
                <a:alphaOff val="0"/>
              </a:schemeClr>
            </a:fontRef>
          </p:style>
        </p:sp>
      </p:grpSp>
      <p:sp>
        <p:nvSpPr>
          <p:cNvPr id="7" name="Retângulo 6">
            <a:extLst>
              <a:ext uri="{FF2B5EF4-FFF2-40B4-BE49-F238E27FC236}">
                <a16:creationId xmlns:a16="http://schemas.microsoft.com/office/drawing/2014/main" id="{94BD8AC5-E80D-F1D0-9FAC-C0249FC77E87}"/>
              </a:ext>
            </a:extLst>
          </p:cNvPr>
          <p:cNvSpPr/>
          <p:nvPr/>
        </p:nvSpPr>
        <p:spPr>
          <a:xfrm>
            <a:off x="292177" y="2936780"/>
            <a:ext cx="2751073" cy="830997"/>
          </a:xfrm>
          <a:prstGeom prst="rect">
            <a:avLst/>
          </a:prstGeom>
          <a:noFill/>
        </p:spPr>
        <p:txBody>
          <a:bodyPr wrap="none" lIns="91440" tIns="45720" rIns="91440" bIns="45720">
            <a:spAutoFit/>
          </a:bodyPr>
          <a:lstStyle/>
          <a:p>
            <a:pPr algn="ctr"/>
            <a:r>
              <a:rPr lang="pt-BR" sz="2400" b="1" dirty="0">
                <a:ln w="0"/>
                <a:solidFill>
                  <a:srgbClr val="002060"/>
                </a:solidFill>
                <a:effectLst>
                  <a:outerShdw blurRad="38100" dist="19050" dir="2700000" algn="tl" rotWithShape="0">
                    <a:schemeClr val="dk1">
                      <a:alpha val="40000"/>
                    </a:schemeClr>
                  </a:outerShdw>
                </a:effectLst>
              </a:rPr>
              <a:t>COORDENADOR </a:t>
            </a:r>
          </a:p>
          <a:p>
            <a:pPr algn="ctr"/>
            <a:r>
              <a:rPr lang="pt-BR" sz="2400" b="1" dirty="0">
                <a:ln w="0"/>
                <a:solidFill>
                  <a:srgbClr val="002060"/>
                </a:solidFill>
                <a:effectLst>
                  <a:outerShdw blurRad="38100" dist="19050" dir="2700000" algn="tl" rotWithShape="0">
                    <a:schemeClr val="dk1">
                      <a:alpha val="40000"/>
                    </a:schemeClr>
                  </a:outerShdw>
                </a:effectLst>
              </a:rPr>
              <a:t>PEDAGÓGICO</a:t>
            </a:r>
            <a:endParaRPr lang="pt-BR" sz="2400" b="1" cap="none" spc="0" dirty="0">
              <a:ln w="0"/>
              <a:solidFill>
                <a:srgbClr val="00206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013524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29BC36BE-320A-2E79-5190-E6228F923CA3}"/>
              </a:ext>
            </a:extLst>
          </p:cNvPr>
          <p:cNvSpPr>
            <a:spLocks noGrp="1"/>
          </p:cNvSpPr>
          <p:nvPr>
            <p:ph type="body" idx="1"/>
          </p:nvPr>
        </p:nvSpPr>
        <p:spPr>
          <a:xfrm>
            <a:off x="265706" y="2348009"/>
            <a:ext cx="10494001" cy="2161982"/>
          </a:xfrm>
        </p:spPr>
        <p:txBody>
          <a:bodyPr>
            <a:normAutofit/>
          </a:bodyPr>
          <a:lstStyle/>
          <a:p>
            <a:pPr marL="114300" indent="0" algn="ctr">
              <a:buNone/>
            </a:pPr>
            <a:r>
              <a:rPr lang="pt-BR" sz="3200" dirty="0">
                <a:solidFill>
                  <a:schemeClr val="tx1">
                    <a:lumMod val="65000"/>
                    <a:lumOff val="35000"/>
                  </a:schemeClr>
                </a:solidFill>
                <a:latin typeface="Candara" panose="020E0502030303020204" pitchFamily="34" charset="0"/>
              </a:rPr>
              <a:t>“</a:t>
            </a:r>
            <a:r>
              <a:rPr lang="pt-BR" sz="3200" b="0" i="0" u="none" strike="noStrike" baseline="0" dirty="0">
                <a:solidFill>
                  <a:schemeClr val="tx1">
                    <a:lumMod val="65000"/>
                    <a:lumOff val="35000"/>
                  </a:schemeClr>
                </a:solidFill>
                <a:latin typeface="Candara" panose="020E0502030303020204" pitchFamily="34" charset="0"/>
              </a:rPr>
              <a:t>Observar as rotinas do diretor, do coordenador, dos professores e o dia a dia da escola é conhecer o essencial do trabalho pedagógico, dos desafios, das compreensões dos atores e da cultura daquela instituição.</a:t>
            </a:r>
            <a:r>
              <a:rPr lang="pt-BR" sz="3200" dirty="0">
                <a:solidFill>
                  <a:schemeClr val="tx1">
                    <a:lumMod val="65000"/>
                    <a:lumOff val="35000"/>
                  </a:schemeClr>
                </a:solidFill>
                <a:latin typeface="Candara" panose="020E0502030303020204" pitchFamily="34" charset="0"/>
              </a:rPr>
              <a:t>..”</a:t>
            </a:r>
          </a:p>
        </p:txBody>
      </p:sp>
      <p:sp>
        <p:nvSpPr>
          <p:cNvPr id="4" name="Título 1">
            <a:extLst>
              <a:ext uri="{FF2B5EF4-FFF2-40B4-BE49-F238E27FC236}">
                <a16:creationId xmlns:a16="http://schemas.microsoft.com/office/drawing/2014/main" id="{00246491-4BC3-3A75-F835-3427B4179CCF}"/>
              </a:ext>
            </a:extLst>
          </p:cNvPr>
          <p:cNvSpPr txBox="1">
            <a:spLocks/>
          </p:cNvSpPr>
          <p:nvPr/>
        </p:nvSpPr>
        <p:spPr>
          <a:xfrm>
            <a:off x="265706" y="574531"/>
            <a:ext cx="6882346"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AS ROTINAS DO DIRETOR E DO </a:t>
            </a:r>
          </a:p>
          <a:p>
            <a:r>
              <a:rPr lang="pt-BR" sz="3200" b="1" dirty="0">
                <a:solidFill>
                  <a:srgbClr val="C00000"/>
                </a:solidFill>
                <a:latin typeface="Candara" panose="020E0502030303020204" pitchFamily="34" charset="0"/>
              </a:rPr>
              <a:t>COORDENADOR PEDAGÓGICO</a:t>
            </a:r>
          </a:p>
        </p:txBody>
      </p:sp>
      <p:sp>
        <p:nvSpPr>
          <p:cNvPr id="7" name="CaixaDeTexto 6">
            <a:extLst>
              <a:ext uri="{FF2B5EF4-FFF2-40B4-BE49-F238E27FC236}">
                <a16:creationId xmlns:a16="http://schemas.microsoft.com/office/drawing/2014/main" id="{0CAF0AFE-4D03-095A-2508-9B9F91D0D19B}"/>
              </a:ext>
            </a:extLst>
          </p:cNvPr>
          <p:cNvSpPr txBox="1"/>
          <p:nvPr/>
        </p:nvSpPr>
        <p:spPr>
          <a:xfrm>
            <a:off x="5427407" y="5075895"/>
            <a:ext cx="4650658"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(Programa educar pra valer, </a:t>
            </a:r>
            <a:r>
              <a:rPr lang="pt-BR" sz="1800" b="0" i="0" u="none" strike="noStrike" baseline="0" dirty="0">
                <a:solidFill>
                  <a:schemeClr val="tx1">
                    <a:lumMod val="65000"/>
                    <a:lumOff val="35000"/>
                  </a:schemeClr>
                </a:solidFill>
                <a:latin typeface="Candara" panose="020E0502030303020204" pitchFamily="34" charset="0"/>
              </a:rPr>
              <a:t>P. 4</a:t>
            </a:r>
            <a:r>
              <a:rPr lang="pt-BR" sz="1800" dirty="0">
                <a:solidFill>
                  <a:schemeClr val="tx1">
                    <a:lumMod val="65000"/>
                    <a:lumOff val="35000"/>
                  </a:schemeClr>
                </a:solidFill>
                <a:latin typeface="Candara" panose="020E0502030303020204" pitchFamily="34" charset="0"/>
              </a:rPr>
              <a:t>9. </a:t>
            </a:r>
            <a:r>
              <a:rPr lang="pt-BR" sz="1800" b="0" i="0" u="none" strike="noStrike" baseline="0" dirty="0">
                <a:solidFill>
                  <a:schemeClr val="tx1">
                    <a:lumMod val="65000"/>
                    <a:lumOff val="35000"/>
                  </a:schemeClr>
                </a:solidFill>
                <a:latin typeface="Candara" panose="020E0502030303020204" pitchFamily="34" charset="0"/>
              </a:rPr>
              <a:t>2020)</a:t>
            </a:r>
            <a:endParaRPr lang="pt-BR" sz="1800" dirty="0"/>
          </a:p>
        </p:txBody>
      </p:sp>
    </p:spTree>
    <p:extLst>
      <p:ext uri="{BB962C8B-B14F-4D97-AF65-F5344CB8AC3E}">
        <p14:creationId xmlns:p14="http://schemas.microsoft.com/office/powerpoint/2010/main" val="387355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1441371-0BC1-93CF-A6A2-BE5BCA106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0043" y="1305926"/>
            <a:ext cx="4383121" cy="424614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0F76339-783B-596D-57A4-9610E51B9A5C}"/>
              </a:ext>
            </a:extLst>
          </p:cNvPr>
          <p:cNvSpPr txBox="1">
            <a:spLocks/>
          </p:cNvSpPr>
          <p:nvPr/>
        </p:nvSpPr>
        <p:spPr>
          <a:xfrm>
            <a:off x="236210" y="3018175"/>
            <a:ext cx="5417339"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COMO ESTÁ A ORGANIZAÇÃO DA SUA ROTINA ESCOLAR?</a:t>
            </a:r>
          </a:p>
        </p:txBody>
      </p:sp>
    </p:spTree>
    <p:extLst>
      <p:ext uri="{BB962C8B-B14F-4D97-AF65-F5344CB8AC3E}">
        <p14:creationId xmlns:p14="http://schemas.microsoft.com/office/powerpoint/2010/main" val="245496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6E51E-4255-1700-867A-BDE27BEB4CD0}"/>
            </a:ext>
          </a:extLst>
        </p:cNvPr>
        <p:cNvGrpSpPr/>
        <p:nvPr/>
      </p:nvGrpSpPr>
      <p:grpSpPr>
        <a:xfrm>
          <a:off x="0" y="0"/>
          <a:ext cx="0" cy="0"/>
          <a:chOff x="0" y="0"/>
          <a:chExt cx="0" cy="0"/>
        </a:xfrm>
      </p:grpSpPr>
      <p:grpSp>
        <p:nvGrpSpPr>
          <p:cNvPr id="6" name="Agrupar 5">
            <a:extLst>
              <a:ext uri="{FF2B5EF4-FFF2-40B4-BE49-F238E27FC236}">
                <a16:creationId xmlns:a16="http://schemas.microsoft.com/office/drawing/2014/main" id="{8EAABA05-327D-6AF7-CEF4-3D67568791E0}"/>
              </a:ext>
            </a:extLst>
          </p:cNvPr>
          <p:cNvGrpSpPr/>
          <p:nvPr/>
        </p:nvGrpSpPr>
        <p:grpSpPr>
          <a:xfrm>
            <a:off x="385484" y="2093771"/>
            <a:ext cx="10293764" cy="2330805"/>
            <a:chOff x="385484" y="2093771"/>
            <a:chExt cx="10293764" cy="2330805"/>
          </a:xfrm>
        </p:grpSpPr>
        <p:sp>
          <p:nvSpPr>
            <p:cNvPr id="4" name="CaixaDeTexto 3">
              <a:extLst>
                <a:ext uri="{FF2B5EF4-FFF2-40B4-BE49-F238E27FC236}">
                  <a16:creationId xmlns:a16="http://schemas.microsoft.com/office/drawing/2014/main" id="{8BD2F911-A715-EF40-65B0-3045AAE5826B}"/>
                </a:ext>
              </a:extLst>
            </p:cNvPr>
            <p:cNvSpPr txBox="1"/>
            <p:nvPr/>
          </p:nvSpPr>
          <p:spPr>
            <a:xfrm>
              <a:off x="385484" y="2093772"/>
              <a:ext cx="2984500" cy="461665"/>
            </a:xfrm>
            <a:prstGeom prst="rect">
              <a:avLst/>
            </a:prstGeom>
            <a:solidFill>
              <a:srgbClr val="FD8955"/>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Permanentes</a:t>
              </a:r>
            </a:p>
          </p:txBody>
        </p:sp>
        <p:sp>
          <p:nvSpPr>
            <p:cNvPr id="31" name="CaixaDeTexto 30">
              <a:extLst>
                <a:ext uri="{FF2B5EF4-FFF2-40B4-BE49-F238E27FC236}">
                  <a16:creationId xmlns:a16="http://schemas.microsoft.com/office/drawing/2014/main" id="{6C3B719C-D568-1F62-B84E-10C4992C73F1}"/>
                </a:ext>
              </a:extLst>
            </p:cNvPr>
            <p:cNvSpPr txBox="1"/>
            <p:nvPr/>
          </p:nvSpPr>
          <p:spPr>
            <a:xfrm>
              <a:off x="385484" y="2858576"/>
              <a:ext cx="2984500" cy="1566000"/>
            </a:xfrm>
            <a:prstGeom prst="rect">
              <a:avLst/>
            </a:prstGeom>
            <a:solidFill>
              <a:schemeClr val="bg1">
                <a:lumMod val="85000"/>
              </a:schemeClr>
            </a:solidFill>
          </p:spPr>
          <p:txBody>
            <a:bodyPr wrap="square" rtlCol="0" anchor="ctr">
              <a:spAutoFit/>
            </a:bodyPr>
            <a:lstStyle/>
            <a:p>
              <a:pPr algn="ctr"/>
              <a:r>
                <a:rPr lang="pt-BR" sz="2400" dirty="0">
                  <a:solidFill>
                    <a:schemeClr val="tx1">
                      <a:lumMod val="65000"/>
                      <a:lumOff val="35000"/>
                    </a:schemeClr>
                  </a:solidFill>
                  <a:latin typeface="Candara" panose="020E0502030303020204" pitchFamily="34" charset="0"/>
                </a:rPr>
                <a:t>Atividades rotineiras que são executadas cotidianamente</a:t>
              </a:r>
            </a:p>
          </p:txBody>
        </p:sp>
        <p:sp>
          <p:nvSpPr>
            <p:cNvPr id="34" name="CaixaDeTexto 33">
              <a:extLst>
                <a:ext uri="{FF2B5EF4-FFF2-40B4-BE49-F238E27FC236}">
                  <a16:creationId xmlns:a16="http://schemas.microsoft.com/office/drawing/2014/main" id="{625E3DC3-4541-2B8E-8619-BB65B169163A}"/>
                </a:ext>
              </a:extLst>
            </p:cNvPr>
            <p:cNvSpPr txBox="1"/>
            <p:nvPr/>
          </p:nvSpPr>
          <p:spPr>
            <a:xfrm>
              <a:off x="4040116" y="2093771"/>
              <a:ext cx="2984500" cy="461665"/>
            </a:xfrm>
            <a:prstGeom prst="rect">
              <a:avLst/>
            </a:prstGeom>
            <a:solidFill>
              <a:srgbClr val="33CCCC"/>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Ocasionais </a:t>
              </a:r>
            </a:p>
          </p:txBody>
        </p:sp>
        <p:sp>
          <p:nvSpPr>
            <p:cNvPr id="35" name="CaixaDeTexto 34">
              <a:extLst>
                <a:ext uri="{FF2B5EF4-FFF2-40B4-BE49-F238E27FC236}">
                  <a16:creationId xmlns:a16="http://schemas.microsoft.com/office/drawing/2014/main" id="{285DDA18-978A-3770-793E-2967576C4583}"/>
                </a:ext>
              </a:extLst>
            </p:cNvPr>
            <p:cNvSpPr txBox="1"/>
            <p:nvPr/>
          </p:nvSpPr>
          <p:spPr>
            <a:xfrm>
              <a:off x="4040116" y="2858576"/>
              <a:ext cx="2984500" cy="1566000"/>
            </a:xfrm>
            <a:prstGeom prst="rect">
              <a:avLst/>
            </a:prstGeom>
            <a:solidFill>
              <a:schemeClr val="bg1">
                <a:lumMod val="85000"/>
              </a:schemeClr>
            </a:solidFill>
          </p:spPr>
          <p:txBody>
            <a:bodyPr wrap="square" rtlCol="0" anchor="ctr">
              <a:spAutoFit/>
            </a:bodyPr>
            <a:lstStyle/>
            <a:p>
              <a:pPr algn="ctr"/>
              <a:r>
                <a:rPr lang="pt-BR" sz="2400" dirty="0">
                  <a:solidFill>
                    <a:schemeClr val="tx1">
                      <a:lumMod val="65000"/>
                      <a:lumOff val="35000"/>
                    </a:schemeClr>
                  </a:solidFill>
                  <a:latin typeface="Candara" panose="020E0502030303020204" pitchFamily="34" charset="0"/>
                </a:rPr>
                <a:t>Atividades que não acontecem diariamente, mas são importantes</a:t>
              </a:r>
            </a:p>
          </p:txBody>
        </p:sp>
        <p:sp>
          <p:nvSpPr>
            <p:cNvPr id="37" name="CaixaDeTexto 36">
              <a:extLst>
                <a:ext uri="{FF2B5EF4-FFF2-40B4-BE49-F238E27FC236}">
                  <a16:creationId xmlns:a16="http://schemas.microsoft.com/office/drawing/2014/main" id="{8F87D5D5-503A-6CDF-1977-AF37ADD4BC8B}"/>
                </a:ext>
              </a:extLst>
            </p:cNvPr>
            <p:cNvSpPr txBox="1"/>
            <p:nvPr/>
          </p:nvSpPr>
          <p:spPr>
            <a:xfrm>
              <a:off x="7694748" y="2093771"/>
              <a:ext cx="2984500" cy="461665"/>
            </a:xfrm>
            <a:prstGeom prst="rect">
              <a:avLst/>
            </a:prstGeom>
            <a:solidFill>
              <a:srgbClr val="CCCC00"/>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Prioritárias </a:t>
              </a:r>
            </a:p>
          </p:txBody>
        </p:sp>
        <p:sp>
          <p:nvSpPr>
            <p:cNvPr id="38" name="CaixaDeTexto 37">
              <a:extLst>
                <a:ext uri="{FF2B5EF4-FFF2-40B4-BE49-F238E27FC236}">
                  <a16:creationId xmlns:a16="http://schemas.microsoft.com/office/drawing/2014/main" id="{29F62752-F566-A0E8-F41D-0C43EFA5CBF5}"/>
                </a:ext>
              </a:extLst>
            </p:cNvPr>
            <p:cNvSpPr txBox="1"/>
            <p:nvPr/>
          </p:nvSpPr>
          <p:spPr>
            <a:xfrm>
              <a:off x="7694748" y="2858576"/>
              <a:ext cx="2984500" cy="1566000"/>
            </a:xfrm>
            <a:prstGeom prst="rect">
              <a:avLst/>
            </a:prstGeom>
            <a:solidFill>
              <a:schemeClr val="bg1">
                <a:lumMod val="85000"/>
              </a:schemeClr>
            </a:solidFill>
          </p:spPr>
          <p:txBody>
            <a:bodyPr wrap="square" rtlCol="0" anchor="ctr">
              <a:spAutoFit/>
            </a:bodyPr>
            <a:lstStyle/>
            <a:p>
              <a:pPr algn="ctr"/>
              <a:r>
                <a:rPr lang="pt-BR" sz="2400" dirty="0">
                  <a:solidFill>
                    <a:schemeClr val="tx1">
                      <a:lumMod val="65000"/>
                      <a:lumOff val="35000"/>
                    </a:schemeClr>
                  </a:solidFill>
                  <a:latin typeface="Candara" panose="020E0502030303020204" pitchFamily="34" charset="0"/>
                </a:rPr>
                <a:t>Atividades que são realizadas mediante mapeamento de demandas</a:t>
              </a:r>
            </a:p>
          </p:txBody>
        </p:sp>
      </p:grpSp>
      <p:sp>
        <p:nvSpPr>
          <p:cNvPr id="5" name="Título 1">
            <a:extLst>
              <a:ext uri="{FF2B5EF4-FFF2-40B4-BE49-F238E27FC236}">
                <a16:creationId xmlns:a16="http://schemas.microsoft.com/office/drawing/2014/main" id="{CC745A3E-8449-BB43-E3E1-DB440378470B}"/>
              </a:ext>
            </a:extLst>
          </p:cNvPr>
          <p:cNvSpPr txBox="1">
            <a:spLocks/>
          </p:cNvSpPr>
          <p:nvPr/>
        </p:nvSpPr>
        <p:spPr>
          <a:xfrm>
            <a:off x="265706" y="574531"/>
            <a:ext cx="5397675"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CLASSIFICAÇÃO DAS AÇÕES</a:t>
            </a:r>
          </a:p>
        </p:txBody>
      </p:sp>
    </p:spTree>
    <p:extLst>
      <p:ext uri="{BB962C8B-B14F-4D97-AF65-F5344CB8AC3E}">
        <p14:creationId xmlns:p14="http://schemas.microsoft.com/office/powerpoint/2010/main" val="316804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64720-739D-4FF1-647B-1F73C62510B3}"/>
            </a:ext>
          </a:extLst>
        </p:cNvPr>
        <p:cNvGrpSpPr/>
        <p:nvPr/>
      </p:nvGrpSpPr>
      <p:grpSpPr>
        <a:xfrm>
          <a:off x="0" y="0"/>
          <a:ext cx="0" cy="0"/>
          <a:chOff x="0" y="0"/>
          <a:chExt cx="0" cy="0"/>
        </a:xfrm>
      </p:grpSpPr>
      <p:grpSp>
        <p:nvGrpSpPr>
          <p:cNvPr id="77" name="Agrupar 76">
            <a:extLst>
              <a:ext uri="{FF2B5EF4-FFF2-40B4-BE49-F238E27FC236}">
                <a16:creationId xmlns:a16="http://schemas.microsoft.com/office/drawing/2014/main" id="{543634F8-0D97-B6C9-65CD-DA1F5BC90108}"/>
              </a:ext>
            </a:extLst>
          </p:cNvPr>
          <p:cNvGrpSpPr/>
          <p:nvPr/>
        </p:nvGrpSpPr>
        <p:grpSpPr>
          <a:xfrm>
            <a:off x="687083" y="2305614"/>
            <a:ext cx="3866331" cy="2246772"/>
            <a:chOff x="9134694" y="4245937"/>
            <a:chExt cx="3866331" cy="2246772"/>
          </a:xfrm>
        </p:grpSpPr>
        <p:sp>
          <p:nvSpPr>
            <p:cNvPr id="10" name="CaixaDeTexto 9">
              <a:extLst>
                <a:ext uri="{FF2B5EF4-FFF2-40B4-BE49-F238E27FC236}">
                  <a16:creationId xmlns:a16="http://schemas.microsoft.com/office/drawing/2014/main" id="{DE4AE8C6-2EEE-F783-C017-1C2A45648C01}"/>
                </a:ext>
              </a:extLst>
            </p:cNvPr>
            <p:cNvSpPr txBox="1"/>
            <p:nvPr/>
          </p:nvSpPr>
          <p:spPr>
            <a:xfrm>
              <a:off x="10016525" y="4245938"/>
              <a:ext cx="2984500" cy="461665"/>
            </a:xfrm>
            <a:prstGeom prst="rect">
              <a:avLst/>
            </a:prstGeom>
            <a:solidFill>
              <a:srgbClr val="FD8955"/>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Permanentes</a:t>
              </a:r>
            </a:p>
          </p:txBody>
        </p:sp>
        <p:sp>
          <p:nvSpPr>
            <p:cNvPr id="11" name="CaixaDeTexto 10">
              <a:extLst>
                <a:ext uri="{FF2B5EF4-FFF2-40B4-BE49-F238E27FC236}">
                  <a16:creationId xmlns:a16="http://schemas.microsoft.com/office/drawing/2014/main" id="{C248220B-16A8-2D79-01E5-C84D4E177A52}"/>
                </a:ext>
              </a:extLst>
            </p:cNvPr>
            <p:cNvSpPr txBox="1"/>
            <p:nvPr/>
          </p:nvSpPr>
          <p:spPr>
            <a:xfrm>
              <a:off x="10016525" y="5138491"/>
              <a:ext cx="2984500" cy="461665"/>
            </a:xfrm>
            <a:prstGeom prst="rect">
              <a:avLst/>
            </a:prstGeom>
            <a:solidFill>
              <a:srgbClr val="33CCCC"/>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Ocasionais </a:t>
              </a:r>
            </a:p>
          </p:txBody>
        </p:sp>
        <p:sp>
          <p:nvSpPr>
            <p:cNvPr id="12" name="CaixaDeTexto 11">
              <a:extLst>
                <a:ext uri="{FF2B5EF4-FFF2-40B4-BE49-F238E27FC236}">
                  <a16:creationId xmlns:a16="http://schemas.microsoft.com/office/drawing/2014/main" id="{440E68D2-5E9A-DF24-110A-42B034A39CC3}"/>
                </a:ext>
              </a:extLst>
            </p:cNvPr>
            <p:cNvSpPr txBox="1"/>
            <p:nvPr/>
          </p:nvSpPr>
          <p:spPr>
            <a:xfrm>
              <a:off x="10016525" y="6031044"/>
              <a:ext cx="2984500" cy="461665"/>
            </a:xfrm>
            <a:prstGeom prst="rect">
              <a:avLst/>
            </a:prstGeom>
            <a:solidFill>
              <a:srgbClr val="CCCC00"/>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Prioritárias </a:t>
              </a:r>
            </a:p>
          </p:txBody>
        </p:sp>
        <p:sp>
          <p:nvSpPr>
            <p:cNvPr id="13" name="CaixaDeTexto 12">
              <a:extLst>
                <a:ext uri="{FF2B5EF4-FFF2-40B4-BE49-F238E27FC236}">
                  <a16:creationId xmlns:a16="http://schemas.microsoft.com/office/drawing/2014/main" id="{AF19A248-DBB1-A968-D21B-70E58C806F28}"/>
                </a:ext>
              </a:extLst>
            </p:cNvPr>
            <p:cNvSpPr txBox="1"/>
            <p:nvPr/>
          </p:nvSpPr>
          <p:spPr>
            <a:xfrm>
              <a:off x="9134695" y="4245937"/>
              <a:ext cx="649515" cy="461665"/>
            </a:xfrm>
            <a:prstGeom prst="rect">
              <a:avLst/>
            </a:prstGeom>
            <a:solidFill>
              <a:srgbClr val="FD8955"/>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1</a:t>
              </a:r>
            </a:p>
          </p:txBody>
        </p:sp>
        <p:sp>
          <p:nvSpPr>
            <p:cNvPr id="14" name="CaixaDeTexto 13">
              <a:extLst>
                <a:ext uri="{FF2B5EF4-FFF2-40B4-BE49-F238E27FC236}">
                  <a16:creationId xmlns:a16="http://schemas.microsoft.com/office/drawing/2014/main" id="{71DE5446-CA57-D20E-FEC7-40E923ECFCBE}"/>
                </a:ext>
              </a:extLst>
            </p:cNvPr>
            <p:cNvSpPr txBox="1"/>
            <p:nvPr/>
          </p:nvSpPr>
          <p:spPr>
            <a:xfrm>
              <a:off x="9134694" y="5138490"/>
              <a:ext cx="649515" cy="461665"/>
            </a:xfrm>
            <a:prstGeom prst="rect">
              <a:avLst/>
            </a:prstGeom>
            <a:solidFill>
              <a:srgbClr val="33CCCC"/>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2</a:t>
              </a:r>
            </a:p>
          </p:txBody>
        </p:sp>
        <p:sp>
          <p:nvSpPr>
            <p:cNvPr id="15" name="CaixaDeTexto 14">
              <a:extLst>
                <a:ext uri="{FF2B5EF4-FFF2-40B4-BE49-F238E27FC236}">
                  <a16:creationId xmlns:a16="http://schemas.microsoft.com/office/drawing/2014/main" id="{758CEE3B-6352-59FA-B16A-F693C38039AA}"/>
                </a:ext>
              </a:extLst>
            </p:cNvPr>
            <p:cNvSpPr txBox="1"/>
            <p:nvPr/>
          </p:nvSpPr>
          <p:spPr>
            <a:xfrm>
              <a:off x="9134694" y="6031044"/>
              <a:ext cx="649515" cy="461665"/>
            </a:xfrm>
            <a:prstGeom prst="rect">
              <a:avLst/>
            </a:prstGeom>
            <a:solidFill>
              <a:srgbClr val="CCCC00"/>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3</a:t>
              </a:r>
            </a:p>
          </p:txBody>
        </p:sp>
      </p:grpSp>
      <p:grpSp>
        <p:nvGrpSpPr>
          <p:cNvPr id="6" name="Agrupar 5">
            <a:extLst>
              <a:ext uri="{FF2B5EF4-FFF2-40B4-BE49-F238E27FC236}">
                <a16:creationId xmlns:a16="http://schemas.microsoft.com/office/drawing/2014/main" id="{4140ED55-E2A7-EE07-CA1A-B75023DCBB2A}"/>
              </a:ext>
            </a:extLst>
          </p:cNvPr>
          <p:cNvGrpSpPr/>
          <p:nvPr/>
        </p:nvGrpSpPr>
        <p:grpSpPr>
          <a:xfrm>
            <a:off x="4876991" y="1088155"/>
            <a:ext cx="5656594" cy="4937910"/>
            <a:chOff x="4876991" y="1088155"/>
            <a:chExt cx="5656594" cy="4937910"/>
          </a:xfrm>
        </p:grpSpPr>
        <p:sp>
          <p:nvSpPr>
            <p:cNvPr id="19" name="CaixaDeTexto 18">
              <a:extLst>
                <a:ext uri="{FF2B5EF4-FFF2-40B4-BE49-F238E27FC236}">
                  <a16:creationId xmlns:a16="http://schemas.microsoft.com/office/drawing/2014/main" id="{D8DC5423-50E7-C87C-9B3D-A30CBA027281}"/>
                </a:ext>
              </a:extLst>
            </p:cNvPr>
            <p:cNvSpPr txBox="1"/>
            <p:nvPr/>
          </p:nvSpPr>
          <p:spPr>
            <a:xfrm>
              <a:off x="5528963" y="1088155"/>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Acompanhar o fluxo de pessoal</a:t>
              </a:r>
            </a:p>
          </p:txBody>
        </p:sp>
        <p:sp>
          <p:nvSpPr>
            <p:cNvPr id="23" name="CaixaDeTexto 22">
              <a:extLst>
                <a:ext uri="{FF2B5EF4-FFF2-40B4-BE49-F238E27FC236}">
                  <a16:creationId xmlns:a16="http://schemas.microsoft.com/office/drawing/2014/main" id="{34E76855-3451-8AD0-246B-CF46F7F88FB5}"/>
                </a:ext>
              </a:extLst>
            </p:cNvPr>
            <p:cNvSpPr txBox="1"/>
            <p:nvPr/>
          </p:nvSpPr>
          <p:spPr>
            <a:xfrm>
              <a:off x="5528959" y="1440302"/>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Levantamento de frequência</a:t>
              </a:r>
            </a:p>
          </p:txBody>
        </p:sp>
        <p:sp>
          <p:nvSpPr>
            <p:cNvPr id="27" name="CaixaDeTexto 26">
              <a:extLst>
                <a:ext uri="{FF2B5EF4-FFF2-40B4-BE49-F238E27FC236}">
                  <a16:creationId xmlns:a16="http://schemas.microsoft.com/office/drawing/2014/main" id="{EF391CF0-388D-E67E-A8E9-352B53F3B31B}"/>
                </a:ext>
              </a:extLst>
            </p:cNvPr>
            <p:cNvSpPr txBox="1"/>
            <p:nvPr/>
          </p:nvSpPr>
          <p:spPr>
            <a:xfrm>
              <a:off x="5528959" y="1792449"/>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Formações</a:t>
              </a:r>
            </a:p>
          </p:txBody>
        </p:sp>
        <p:sp>
          <p:nvSpPr>
            <p:cNvPr id="32" name="CaixaDeTexto 31">
              <a:extLst>
                <a:ext uri="{FF2B5EF4-FFF2-40B4-BE49-F238E27FC236}">
                  <a16:creationId xmlns:a16="http://schemas.microsoft.com/office/drawing/2014/main" id="{ACC06335-5B3B-8909-580A-1863FF4889D4}"/>
                </a:ext>
              </a:extLst>
            </p:cNvPr>
            <p:cNvSpPr txBox="1"/>
            <p:nvPr/>
          </p:nvSpPr>
          <p:spPr>
            <a:xfrm>
              <a:off x="5528959" y="2144596"/>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Avaliação</a:t>
              </a:r>
            </a:p>
          </p:txBody>
        </p:sp>
        <p:sp>
          <p:nvSpPr>
            <p:cNvPr id="40" name="CaixaDeTexto 39">
              <a:extLst>
                <a:ext uri="{FF2B5EF4-FFF2-40B4-BE49-F238E27FC236}">
                  <a16:creationId xmlns:a16="http://schemas.microsoft.com/office/drawing/2014/main" id="{CE4047B1-B83C-7868-81FE-856E6541651F}"/>
                </a:ext>
              </a:extLst>
            </p:cNvPr>
            <p:cNvSpPr txBox="1"/>
            <p:nvPr/>
          </p:nvSpPr>
          <p:spPr>
            <a:xfrm>
              <a:off x="5528959" y="2496743"/>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Receber visitas</a:t>
              </a:r>
            </a:p>
          </p:txBody>
        </p:sp>
        <p:sp>
          <p:nvSpPr>
            <p:cNvPr id="44" name="CaixaDeTexto 43">
              <a:extLst>
                <a:ext uri="{FF2B5EF4-FFF2-40B4-BE49-F238E27FC236}">
                  <a16:creationId xmlns:a16="http://schemas.microsoft.com/office/drawing/2014/main" id="{8F8471F9-8CEC-FFC6-CC43-E93FBCDB7680}"/>
                </a:ext>
              </a:extLst>
            </p:cNvPr>
            <p:cNvSpPr txBox="1"/>
            <p:nvPr/>
          </p:nvSpPr>
          <p:spPr>
            <a:xfrm>
              <a:off x="5528959" y="2848890"/>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Merenda escolar</a:t>
              </a:r>
            </a:p>
          </p:txBody>
        </p:sp>
        <p:sp>
          <p:nvSpPr>
            <p:cNvPr id="48" name="CaixaDeTexto 47">
              <a:extLst>
                <a:ext uri="{FF2B5EF4-FFF2-40B4-BE49-F238E27FC236}">
                  <a16:creationId xmlns:a16="http://schemas.microsoft.com/office/drawing/2014/main" id="{FC946896-4821-2F82-AC35-D250A9F158FB}"/>
                </a:ext>
              </a:extLst>
            </p:cNvPr>
            <p:cNvSpPr txBox="1"/>
            <p:nvPr/>
          </p:nvSpPr>
          <p:spPr>
            <a:xfrm>
              <a:off x="5528959" y="3201037"/>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Suporte as salas de aulas</a:t>
              </a:r>
            </a:p>
          </p:txBody>
        </p:sp>
        <p:sp>
          <p:nvSpPr>
            <p:cNvPr id="52" name="CaixaDeTexto 51">
              <a:extLst>
                <a:ext uri="{FF2B5EF4-FFF2-40B4-BE49-F238E27FC236}">
                  <a16:creationId xmlns:a16="http://schemas.microsoft.com/office/drawing/2014/main" id="{AC95C99B-505B-7ED5-3E8D-326B582802B2}"/>
                </a:ext>
              </a:extLst>
            </p:cNvPr>
            <p:cNvSpPr txBox="1"/>
            <p:nvPr/>
          </p:nvSpPr>
          <p:spPr>
            <a:xfrm>
              <a:off x="5528959" y="3553184"/>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Palestras </a:t>
              </a:r>
            </a:p>
          </p:txBody>
        </p:sp>
        <p:sp>
          <p:nvSpPr>
            <p:cNvPr id="56" name="CaixaDeTexto 55">
              <a:extLst>
                <a:ext uri="{FF2B5EF4-FFF2-40B4-BE49-F238E27FC236}">
                  <a16:creationId xmlns:a16="http://schemas.microsoft.com/office/drawing/2014/main" id="{9582C05D-343F-1A6A-099A-432E69E2CCE0}"/>
                </a:ext>
              </a:extLst>
            </p:cNvPr>
            <p:cNvSpPr txBox="1"/>
            <p:nvPr/>
          </p:nvSpPr>
          <p:spPr>
            <a:xfrm>
              <a:off x="5528959" y="3905331"/>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Planejamento</a:t>
              </a:r>
            </a:p>
          </p:txBody>
        </p:sp>
        <p:sp>
          <p:nvSpPr>
            <p:cNvPr id="60" name="CaixaDeTexto 59">
              <a:extLst>
                <a:ext uri="{FF2B5EF4-FFF2-40B4-BE49-F238E27FC236}">
                  <a16:creationId xmlns:a16="http://schemas.microsoft.com/office/drawing/2014/main" id="{0921E97D-4DB4-FF11-31CB-FB0724788C28}"/>
                </a:ext>
              </a:extLst>
            </p:cNvPr>
            <p:cNvSpPr txBox="1"/>
            <p:nvPr/>
          </p:nvSpPr>
          <p:spPr>
            <a:xfrm>
              <a:off x="5528959" y="4257478"/>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Gincanas</a:t>
              </a:r>
            </a:p>
          </p:txBody>
        </p:sp>
        <p:sp>
          <p:nvSpPr>
            <p:cNvPr id="64" name="CaixaDeTexto 63">
              <a:extLst>
                <a:ext uri="{FF2B5EF4-FFF2-40B4-BE49-F238E27FC236}">
                  <a16:creationId xmlns:a16="http://schemas.microsoft.com/office/drawing/2014/main" id="{CF1782C8-B2BF-995D-A4BA-F7ECE5715A4A}"/>
                </a:ext>
              </a:extLst>
            </p:cNvPr>
            <p:cNvSpPr txBox="1"/>
            <p:nvPr/>
          </p:nvSpPr>
          <p:spPr>
            <a:xfrm>
              <a:off x="5528959" y="4609625"/>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Limpeza da escola</a:t>
              </a:r>
            </a:p>
          </p:txBody>
        </p:sp>
        <p:sp>
          <p:nvSpPr>
            <p:cNvPr id="68" name="CaixaDeTexto 67">
              <a:extLst>
                <a:ext uri="{FF2B5EF4-FFF2-40B4-BE49-F238E27FC236}">
                  <a16:creationId xmlns:a16="http://schemas.microsoft.com/office/drawing/2014/main" id="{89E68B7C-237F-71D3-BA02-D9738863908D}"/>
                </a:ext>
              </a:extLst>
            </p:cNvPr>
            <p:cNvSpPr txBox="1"/>
            <p:nvPr/>
          </p:nvSpPr>
          <p:spPr>
            <a:xfrm>
              <a:off x="5528959" y="4961772"/>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Torneios</a:t>
              </a:r>
            </a:p>
          </p:txBody>
        </p:sp>
        <p:sp>
          <p:nvSpPr>
            <p:cNvPr id="72" name="CaixaDeTexto 71">
              <a:extLst>
                <a:ext uri="{FF2B5EF4-FFF2-40B4-BE49-F238E27FC236}">
                  <a16:creationId xmlns:a16="http://schemas.microsoft.com/office/drawing/2014/main" id="{2053A435-F290-603A-773E-A2EB532E27C7}"/>
                </a:ext>
              </a:extLst>
            </p:cNvPr>
            <p:cNvSpPr txBox="1"/>
            <p:nvPr/>
          </p:nvSpPr>
          <p:spPr>
            <a:xfrm>
              <a:off x="5528959" y="5313919"/>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Monitoramento dos resultados educacionais</a:t>
              </a:r>
            </a:p>
          </p:txBody>
        </p:sp>
        <p:sp>
          <p:nvSpPr>
            <p:cNvPr id="76" name="CaixaDeTexto 75">
              <a:extLst>
                <a:ext uri="{FF2B5EF4-FFF2-40B4-BE49-F238E27FC236}">
                  <a16:creationId xmlns:a16="http://schemas.microsoft.com/office/drawing/2014/main" id="{AABF92DE-C5DE-0FC0-4314-221865E96733}"/>
                </a:ext>
              </a:extLst>
            </p:cNvPr>
            <p:cNvSpPr txBox="1"/>
            <p:nvPr/>
          </p:nvSpPr>
          <p:spPr>
            <a:xfrm>
              <a:off x="5528959" y="5666065"/>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Passeios</a:t>
              </a:r>
            </a:p>
          </p:txBody>
        </p:sp>
        <p:sp>
          <p:nvSpPr>
            <p:cNvPr id="83" name="CaixaDeTexto 82">
              <a:extLst>
                <a:ext uri="{FF2B5EF4-FFF2-40B4-BE49-F238E27FC236}">
                  <a16:creationId xmlns:a16="http://schemas.microsoft.com/office/drawing/2014/main" id="{12CAA5A4-1B82-BED4-081B-69B7A2F65844}"/>
                </a:ext>
              </a:extLst>
            </p:cNvPr>
            <p:cNvSpPr txBox="1"/>
            <p:nvPr/>
          </p:nvSpPr>
          <p:spPr>
            <a:xfrm>
              <a:off x="4876991" y="108815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4" name="CaixaDeTexto 83">
              <a:extLst>
                <a:ext uri="{FF2B5EF4-FFF2-40B4-BE49-F238E27FC236}">
                  <a16:creationId xmlns:a16="http://schemas.microsoft.com/office/drawing/2014/main" id="{DC761E37-56BF-A560-92CF-3A203A8A5BDB}"/>
                </a:ext>
              </a:extLst>
            </p:cNvPr>
            <p:cNvSpPr txBox="1"/>
            <p:nvPr/>
          </p:nvSpPr>
          <p:spPr>
            <a:xfrm>
              <a:off x="4876991" y="1432380"/>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5" name="CaixaDeTexto 84">
              <a:extLst>
                <a:ext uri="{FF2B5EF4-FFF2-40B4-BE49-F238E27FC236}">
                  <a16:creationId xmlns:a16="http://schemas.microsoft.com/office/drawing/2014/main" id="{DE530196-6D71-EBF6-6DB4-CF39DA2AA266}"/>
                </a:ext>
              </a:extLst>
            </p:cNvPr>
            <p:cNvSpPr txBox="1"/>
            <p:nvPr/>
          </p:nvSpPr>
          <p:spPr>
            <a:xfrm>
              <a:off x="4876991" y="1786068"/>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6" name="CaixaDeTexto 85">
              <a:extLst>
                <a:ext uri="{FF2B5EF4-FFF2-40B4-BE49-F238E27FC236}">
                  <a16:creationId xmlns:a16="http://schemas.microsoft.com/office/drawing/2014/main" id="{2E125518-37F8-7C0A-24F6-7156C380CE72}"/>
                </a:ext>
              </a:extLst>
            </p:cNvPr>
            <p:cNvSpPr txBox="1"/>
            <p:nvPr/>
          </p:nvSpPr>
          <p:spPr>
            <a:xfrm>
              <a:off x="4876991" y="213975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7" name="CaixaDeTexto 86">
              <a:extLst>
                <a:ext uri="{FF2B5EF4-FFF2-40B4-BE49-F238E27FC236}">
                  <a16:creationId xmlns:a16="http://schemas.microsoft.com/office/drawing/2014/main" id="{7DBE5FA3-CB3D-2428-9595-4475071DE2FA}"/>
                </a:ext>
              </a:extLst>
            </p:cNvPr>
            <p:cNvSpPr txBox="1"/>
            <p:nvPr/>
          </p:nvSpPr>
          <p:spPr>
            <a:xfrm>
              <a:off x="4876991" y="2493443"/>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8" name="CaixaDeTexto 87">
              <a:extLst>
                <a:ext uri="{FF2B5EF4-FFF2-40B4-BE49-F238E27FC236}">
                  <a16:creationId xmlns:a16="http://schemas.microsoft.com/office/drawing/2014/main" id="{22115306-65A5-1426-801E-BAD2AE0134B1}"/>
                </a:ext>
              </a:extLst>
            </p:cNvPr>
            <p:cNvSpPr txBox="1"/>
            <p:nvPr/>
          </p:nvSpPr>
          <p:spPr>
            <a:xfrm>
              <a:off x="4879640" y="285660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89" name="CaixaDeTexto 88">
              <a:extLst>
                <a:ext uri="{FF2B5EF4-FFF2-40B4-BE49-F238E27FC236}">
                  <a16:creationId xmlns:a16="http://schemas.microsoft.com/office/drawing/2014/main" id="{13CBC30E-902A-5072-B5EF-C37A17EA276B}"/>
                </a:ext>
              </a:extLst>
            </p:cNvPr>
            <p:cNvSpPr txBox="1"/>
            <p:nvPr/>
          </p:nvSpPr>
          <p:spPr>
            <a:xfrm>
              <a:off x="4876991" y="321029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0" name="CaixaDeTexto 89">
              <a:extLst>
                <a:ext uri="{FF2B5EF4-FFF2-40B4-BE49-F238E27FC236}">
                  <a16:creationId xmlns:a16="http://schemas.microsoft.com/office/drawing/2014/main" id="{756675FA-E7FD-4C56-7AB5-83009388D81D}"/>
                </a:ext>
              </a:extLst>
            </p:cNvPr>
            <p:cNvSpPr txBox="1"/>
            <p:nvPr/>
          </p:nvSpPr>
          <p:spPr>
            <a:xfrm>
              <a:off x="4876991" y="356398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1" name="CaixaDeTexto 90">
              <a:extLst>
                <a:ext uri="{FF2B5EF4-FFF2-40B4-BE49-F238E27FC236}">
                  <a16:creationId xmlns:a16="http://schemas.microsoft.com/office/drawing/2014/main" id="{AC6AE14C-0957-344B-5622-48A9D2CE6701}"/>
                </a:ext>
              </a:extLst>
            </p:cNvPr>
            <p:cNvSpPr txBox="1"/>
            <p:nvPr/>
          </p:nvSpPr>
          <p:spPr>
            <a:xfrm>
              <a:off x="4876991" y="391767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2" name="CaixaDeTexto 91">
              <a:extLst>
                <a:ext uri="{FF2B5EF4-FFF2-40B4-BE49-F238E27FC236}">
                  <a16:creationId xmlns:a16="http://schemas.microsoft.com/office/drawing/2014/main" id="{D8950D32-788F-02F0-80C4-9FCBCE5A6EE5}"/>
                </a:ext>
              </a:extLst>
            </p:cNvPr>
            <p:cNvSpPr txBox="1"/>
            <p:nvPr/>
          </p:nvSpPr>
          <p:spPr>
            <a:xfrm>
              <a:off x="4876991" y="427136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3" name="CaixaDeTexto 92">
              <a:extLst>
                <a:ext uri="{FF2B5EF4-FFF2-40B4-BE49-F238E27FC236}">
                  <a16:creationId xmlns:a16="http://schemas.microsoft.com/office/drawing/2014/main" id="{B831EC3D-00EF-AE28-916E-CAE26D6EFE9C}"/>
                </a:ext>
              </a:extLst>
            </p:cNvPr>
            <p:cNvSpPr txBox="1"/>
            <p:nvPr/>
          </p:nvSpPr>
          <p:spPr>
            <a:xfrm>
              <a:off x="4876991" y="462505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4" name="CaixaDeTexto 93">
              <a:extLst>
                <a:ext uri="{FF2B5EF4-FFF2-40B4-BE49-F238E27FC236}">
                  <a16:creationId xmlns:a16="http://schemas.microsoft.com/office/drawing/2014/main" id="{F2E846F5-6D42-B5F8-78BA-931FE4E443B4}"/>
                </a:ext>
              </a:extLst>
            </p:cNvPr>
            <p:cNvSpPr txBox="1"/>
            <p:nvPr/>
          </p:nvSpPr>
          <p:spPr>
            <a:xfrm>
              <a:off x="4876991" y="497874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5" name="CaixaDeTexto 94">
              <a:extLst>
                <a:ext uri="{FF2B5EF4-FFF2-40B4-BE49-F238E27FC236}">
                  <a16:creationId xmlns:a16="http://schemas.microsoft.com/office/drawing/2014/main" id="{A89E53A0-DC92-32CA-D24F-06255A9ECFAC}"/>
                </a:ext>
              </a:extLst>
            </p:cNvPr>
            <p:cNvSpPr txBox="1"/>
            <p:nvPr/>
          </p:nvSpPr>
          <p:spPr>
            <a:xfrm>
              <a:off x="4876991" y="533243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sp>
          <p:nvSpPr>
            <p:cNvPr id="96" name="CaixaDeTexto 95">
              <a:extLst>
                <a:ext uri="{FF2B5EF4-FFF2-40B4-BE49-F238E27FC236}">
                  <a16:creationId xmlns:a16="http://schemas.microsoft.com/office/drawing/2014/main" id="{AFA6DF1C-21E4-5567-979C-6DEE91EB6987}"/>
                </a:ext>
              </a:extLst>
            </p:cNvPr>
            <p:cNvSpPr txBox="1"/>
            <p:nvPr/>
          </p:nvSpPr>
          <p:spPr>
            <a:xfrm>
              <a:off x="4876991" y="5666065"/>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 </a:t>
              </a:r>
            </a:p>
          </p:txBody>
        </p:sp>
      </p:grpSp>
      <p:sp>
        <p:nvSpPr>
          <p:cNvPr id="5" name="Título 1">
            <a:extLst>
              <a:ext uri="{FF2B5EF4-FFF2-40B4-BE49-F238E27FC236}">
                <a16:creationId xmlns:a16="http://schemas.microsoft.com/office/drawing/2014/main" id="{43ADD248-EE6B-9A2D-B4DA-A1142AC5F8A3}"/>
              </a:ext>
            </a:extLst>
          </p:cNvPr>
          <p:cNvSpPr txBox="1">
            <a:spLocks/>
          </p:cNvSpPr>
          <p:nvPr/>
        </p:nvSpPr>
        <p:spPr>
          <a:xfrm>
            <a:off x="265706" y="574531"/>
            <a:ext cx="4030069"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VAMOS EXERCITAR!</a:t>
            </a:r>
          </a:p>
        </p:txBody>
      </p:sp>
    </p:spTree>
    <p:extLst>
      <p:ext uri="{BB962C8B-B14F-4D97-AF65-F5344CB8AC3E}">
        <p14:creationId xmlns:p14="http://schemas.microsoft.com/office/powerpoint/2010/main" val="3085536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C21D-1393-D077-853E-AEE095A51413}"/>
            </a:ext>
          </a:extLst>
        </p:cNvPr>
        <p:cNvGrpSpPr/>
        <p:nvPr/>
      </p:nvGrpSpPr>
      <p:grpSpPr>
        <a:xfrm>
          <a:off x="0" y="0"/>
          <a:ext cx="0" cy="0"/>
          <a:chOff x="0" y="0"/>
          <a:chExt cx="0" cy="0"/>
        </a:xfrm>
      </p:grpSpPr>
      <p:grpSp>
        <p:nvGrpSpPr>
          <p:cNvPr id="77" name="Agrupar 76">
            <a:extLst>
              <a:ext uri="{FF2B5EF4-FFF2-40B4-BE49-F238E27FC236}">
                <a16:creationId xmlns:a16="http://schemas.microsoft.com/office/drawing/2014/main" id="{800B3B3E-D9E1-E36A-3C9B-0B964591E526}"/>
              </a:ext>
            </a:extLst>
          </p:cNvPr>
          <p:cNvGrpSpPr/>
          <p:nvPr/>
        </p:nvGrpSpPr>
        <p:grpSpPr>
          <a:xfrm>
            <a:off x="687083" y="2305614"/>
            <a:ext cx="3866331" cy="2246772"/>
            <a:chOff x="9134694" y="4245937"/>
            <a:chExt cx="3866331" cy="2246772"/>
          </a:xfrm>
        </p:grpSpPr>
        <p:sp>
          <p:nvSpPr>
            <p:cNvPr id="10" name="CaixaDeTexto 9">
              <a:extLst>
                <a:ext uri="{FF2B5EF4-FFF2-40B4-BE49-F238E27FC236}">
                  <a16:creationId xmlns:a16="http://schemas.microsoft.com/office/drawing/2014/main" id="{60633114-73BB-DCF3-4BFC-949409A6CB67}"/>
                </a:ext>
              </a:extLst>
            </p:cNvPr>
            <p:cNvSpPr txBox="1"/>
            <p:nvPr/>
          </p:nvSpPr>
          <p:spPr>
            <a:xfrm>
              <a:off x="10016525" y="4245938"/>
              <a:ext cx="2984500" cy="461665"/>
            </a:xfrm>
            <a:prstGeom prst="rect">
              <a:avLst/>
            </a:prstGeom>
            <a:solidFill>
              <a:srgbClr val="FD8955"/>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Permanentes</a:t>
              </a:r>
            </a:p>
          </p:txBody>
        </p:sp>
        <p:sp>
          <p:nvSpPr>
            <p:cNvPr id="11" name="CaixaDeTexto 10">
              <a:extLst>
                <a:ext uri="{FF2B5EF4-FFF2-40B4-BE49-F238E27FC236}">
                  <a16:creationId xmlns:a16="http://schemas.microsoft.com/office/drawing/2014/main" id="{9512A34B-4F21-DB42-50E3-70B69649A605}"/>
                </a:ext>
              </a:extLst>
            </p:cNvPr>
            <p:cNvSpPr txBox="1"/>
            <p:nvPr/>
          </p:nvSpPr>
          <p:spPr>
            <a:xfrm>
              <a:off x="10016525" y="5138491"/>
              <a:ext cx="2984500" cy="461665"/>
            </a:xfrm>
            <a:prstGeom prst="rect">
              <a:avLst/>
            </a:prstGeom>
            <a:solidFill>
              <a:srgbClr val="33CCCC"/>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Ocasionais </a:t>
              </a:r>
            </a:p>
          </p:txBody>
        </p:sp>
        <p:sp>
          <p:nvSpPr>
            <p:cNvPr id="12" name="CaixaDeTexto 11">
              <a:extLst>
                <a:ext uri="{FF2B5EF4-FFF2-40B4-BE49-F238E27FC236}">
                  <a16:creationId xmlns:a16="http://schemas.microsoft.com/office/drawing/2014/main" id="{507EAE65-4408-AD1C-BBF3-0E24DC5D336A}"/>
                </a:ext>
              </a:extLst>
            </p:cNvPr>
            <p:cNvSpPr txBox="1"/>
            <p:nvPr/>
          </p:nvSpPr>
          <p:spPr>
            <a:xfrm>
              <a:off x="10016525" y="6031044"/>
              <a:ext cx="2984500" cy="461665"/>
            </a:xfrm>
            <a:prstGeom prst="rect">
              <a:avLst/>
            </a:prstGeom>
            <a:solidFill>
              <a:srgbClr val="CCCC00"/>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Prioritárias </a:t>
              </a:r>
            </a:p>
          </p:txBody>
        </p:sp>
        <p:sp>
          <p:nvSpPr>
            <p:cNvPr id="13" name="CaixaDeTexto 12">
              <a:extLst>
                <a:ext uri="{FF2B5EF4-FFF2-40B4-BE49-F238E27FC236}">
                  <a16:creationId xmlns:a16="http://schemas.microsoft.com/office/drawing/2014/main" id="{3C03F3FA-F73F-F8F0-5B01-9E3A8F34001A}"/>
                </a:ext>
              </a:extLst>
            </p:cNvPr>
            <p:cNvSpPr txBox="1"/>
            <p:nvPr/>
          </p:nvSpPr>
          <p:spPr>
            <a:xfrm>
              <a:off x="9134695" y="4245937"/>
              <a:ext cx="649515" cy="461665"/>
            </a:xfrm>
            <a:prstGeom prst="rect">
              <a:avLst/>
            </a:prstGeom>
            <a:solidFill>
              <a:srgbClr val="FD8955"/>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1</a:t>
              </a:r>
            </a:p>
          </p:txBody>
        </p:sp>
        <p:sp>
          <p:nvSpPr>
            <p:cNvPr id="14" name="CaixaDeTexto 13">
              <a:extLst>
                <a:ext uri="{FF2B5EF4-FFF2-40B4-BE49-F238E27FC236}">
                  <a16:creationId xmlns:a16="http://schemas.microsoft.com/office/drawing/2014/main" id="{F18EA38F-C9B7-913D-9565-92D827507FCA}"/>
                </a:ext>
              </a:extLst>
            </p:cNvPr>
            <p:cNvSpPr txBox="1"/>
            <p:nvPr/>
          </p:nvSpPr>
          <p:spPr>
            <a:xfrm>
              <a:off x="9134694" y="5138490"/>
              <a:ext cx="649515" cy="461665"/>
            </a:xfrm>
            <a:prstGeom prst="rect">
              <a:avLst/>
            </a:prstGeom>
            <a:solidFill>
              <a:srgbClr val="33CCCC"/>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2</a:t>
              </a:r>
            </a:p>
          </p:txBody>
        </p:sp>
        <p:sp>
          <p:nvSpPr>
            <p:cNvPr id="15" name="CaixaDeTexto 14">
              <a:extLst>
                <a:ext uri="{FF2B5EF4-FFF2-40B4-BE49-F238E27FC236}">
                  <a16:creationId xmlns:a16="http://schemas.microsoft.com/office/drawing/2014/main" id="{BD13C4FE-C854-602E-22B9-3A80A15A407F}"/>
                </a:ext>
              </a:extLst>
            </p:cNvPr>
            <p:cNvSpPr txBox="1"/>
            <p:nvPr/>
          </p:nvSpPr>
          <p:spPr>
            <a:xfrm>
              <a:off x="9134694" y="6031044"/>
              <a:ext cx="649515" cy="461665"/>
            </a:xfrm>
            <a:prstGeom prst="rect">
              <a:avLst/>
            </a:prstGeom>
            <a:solidFill>
              <a:srgbClr val="CCCC00"/>
            </a:solidFill>
          </p:spPr>
          <p:txBody>
            <a:bodyPr wrap="square" rtlCol="0" anchor="ctr">
              <a:spAutoFit/>
            </a:bodyPr>
            <a:lstStyle/>
            <a:p>
              <a:pPr algn="ctr"/>
              <a:r>
                <a:rPr lang="pt-BR" sz="2400" b="1" dirty="0">
                  <a:solidFill>
                    <a:schemeClr val="tx1">
                      <a:lumMod val="65000"/>
                      <a:lumOff val="35000"/>
                    </a:schemeClr>
                  </a:solidFill>
                  <a:latin typeface="Candara" panose="020E0502030303020204" pitchFamily="34" charset="0"/>
                </a:rPr>
                <a:t>3</a:t>
              </a:r>
            </a:p>
          </p:txBody>
        </p:sp>
      </p:grpSp>
      <p:sp>
        <p:nvSpPr>
          <p:cNvPr id="19" name="CaixaDeTexto 18">
            <a:extLst>
              <a:ext uri="{FF2B5EF4-FFF2-40B4-BE49-F238E27FC236}">
                <a16:creationId xmlns:a16="http://schemas.microsoft.com/office/drawing/2014/main" id="{781B8059-55F5-2145-9C0A-33DDC4BEA3F1}"/>
              </a:ext>
            </a:extLst>
          </p:cNvPr>
          <p:cNvSpPr txBox="1"/>
          <p:nvPr/>
        </p:nvSpPr>
        <p:spPr>
          <a:xfrm>
            <a:off x="5538463" y="1086794"/>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Acompanhar o fluxo de pessoal</a:t>
            </a:r>
          </a:p>
        </p:txBody>
      </p:sp>
      <p:sp>
        <p:nvSpPr>
          <p:cNvPr id="23" name="CaixaDeTexto 22">
            <a:extLst>
              <a:ext uri="{FF2B5EF4-FFF2-40B4-BE49-F238E27FC236}">
                <a16:creationId xmlns:a16="http://schemas.microsoft.com/office/drawing/2014/main" id="{3AFA0042-ADD2-4CD9-F369-E4B16B145502}"/>
              </a:ext>
            </a:extLst>
          </p:cNvPr>
          <p:cNvSpPr txBox="1"/>
          <p:nvPr/>
        </p:nvSpPr>
        <p:spPr>
          <a:xfrm>
            <a:off x="5538459" y="1438941"/>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Levantamento de frequência</a:t>
            </a:r>
          </a:p>
        </p:txBody>
      </p:sp>
      <p:sp>
        <p:nvSpPr>
          <p:cNvPr id="27" name="CaixaDeTexto 26">
            <a:extLst>
              <a:ext uri="{FF2B5EF4-FFF2-40B4-BE49-F238E27FC236}">
                <a16:creationId xmlns:a16="http://schemas.microsoft.com/office/drawing/2014/main" id="{6629A4A4-4DA7-BC95-2210-199D3C9F2B09}"/>
              </a:ext>
            </a:extLst>
          </p:cNvPr>
          <p:cNvSpPr txBox="1"/>
          <p:nvPr/>
        </p:nvSpPr>
        <p:spPr>
          <a:xfrm>
            <a:off x="5538459" y="1791088"/>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Formações</a:t>
            </a:r>
          </a:p>
        </p:txBody>
      </p:sp>
      <p:sp>
        <p:nvSpPr>
          <p:cNvPr id="32" name="CaixaDeTexto 31">
            <a:extLst>
              <a:ext uri="{FF2B5EF4-FFF2-40B4-BE49-F238E27FC236}">
                <a16:creationId xmlns:a16="http://schemas.microsoft.com/office/drawing/2014/main" id="{B16589F7-2A49-D358-10EC-D804516B9CEB}"/>
              </a:ext>
            </a:extLst>
          </p:cNvPr>
          <p:cNvSpPr txBox="1"/>
          <p:nvPr/>
        </p:nvSpPr>
        <p:spPr>
          <a:xfrm>
            <a:off x="5538459" y="2143235"/>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Avaliação</a:t>
            </a:r>
          </a:p>
        </p:txBody>
      </p:sp>
      <p:sp>
        <p:nvSpPr>
          <p:cNvPr id="40" name="CaixaDeTexto 39">
            <a:extLst>
              <a:ext uri="{FF2B5EF4-FFF2-40B4-BE49-F238E27FC236}">
                <a16:creationId xmlns:a16="http://schemas.microsoft.com/office/drawing/2014/main" id="{D2613C74-DB45-0BF2-5198-5CD7F414F6F7}"/>
              </a:ext>
            </a:extLst>
          </p:cNvPr>
          <p:cNvSpPr txBox="1"/>
          <p:nvPr/>
        </p:nvSpPr>
        <p:spPr>
          <a:xfrm>
            <a:off x="5538459" y="2495382"/>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Receber visitas</a:t>
            </a:r>
          </a:p>
        </p:txBody>
      </p:sp>
      <p:sp>
        <p:nvSpPr>
          <p:cNvPr id="44" name="CaixaDeTexto 43">
            <a:extLst>
              <a:ext uri="{FF2B5EF4-FFF2-40B4-BE49-F238E27FC236}">
                <a16:creationId xmlns:a16="http://schemas.microsoft.com/office/drawing/2014/main" id="{72F02466-8678-808B-ACAC-B12FD53C82F5}"/>
              </a:ext>
            </a:extLst>
          </p:cNvPr>
          <p:cNvSpPr txBox="1"/>
          <p:nvPr/>
        </p:nvSpPr>
        <p:spPr>
          <a:xfrm>
            <a:off x="5538459" y="2847529"/>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Merenda escolar</a:t>
            </a:r>
          </a:p>
        </p:txBody>
      </p:sp>
      <p:sp>
        <p:nvSpPr>
          <p:cNvPr id="48" name="CaixaDeTexto 47">
            <a:extLst>
              <a:ext uri="{FF2B5EF4-FFF2-40B4-BE49-F238E27FC236}">
                <a16:creationId xmlns:a16="http://schemas.microsoft.com/office/drawing/2014/main" id="{4DC18A8F-D4EF-F207-CF98-1580D87D1C66}"/>
              </a:ext>
            </a:extLst>
          </p:cNvPr>
          <p:cNvSpPr txBox="1"/>
          <p:nvPr/>
        </p:nvSpPr>
        <p:spPr>
          <a:xfrm>
            <a:off x="5538459" y="3199676"/>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Suporte as salas de aulas</a:t>
            </a:r>
          </a:p>
        </p:txBody>
      </p:sp>
      <p:sp>
        <p:nvSpPr>
          <p:cNvPr id="52" name="CaixaDeTexto 51">
            <a:extLst>
              <a:ext uri="{FF2B5EF4-FFF2-40B4-BE49-F238E27FC236}">
                <a16:creationId xmlns:a16="http://schemas.microsoft.com/office/drawing/2014/main" id="{4288D981-CDD5-984C-FAB0-42E6A80D3AE6}"/>
              </a:ext>
            </a:extLst>
          </p:cNvPr>
          <p:cNvSpPr txBox="1"/>
          <p:nvPr/>
        </p:nvSpPr>
        <p:spPr>
          <a:xfrm>
            <a:off x="5538459" y="3551823"/>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Palestras </a:t>
            </a:r>
          </a:p>
        </p:txBody>
      </p:sp>
      <p:sp>
        <p:nvSpPr>
          <p:cNvPr id="56" name="CaixaDeTexto 55">
            <a:extLst>
              <a:ext uri="{FF2B5EF4-FFF2-40B4-BE49-F238E27FC236}">
                <a16:creationId xmlns:a16="http://schemas.microsoft.com/office/drawing/2014/main" id="{936C0F5A-DFF9-67A2-24D3-91B095F30BBB}"/>
              </a:ext>
            </a:extLst>
          </p:cNvPr>
          <p:cNvSpPr txBox="1"/>
          <p:nvPr/>
        </p:nvSpPr>
        <p:spPr>
          <a:xfrm>
            <a:off x="5538459" y="3903970"/>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Planejamento</a:t>
            </a:r>
          </a:p>
        </p:txBody>
      </p:sp>
      <p:sp>
        <p:nvSpPr>
          <p:cNvPr id="60" name="CaixaDeTexto 59">
            <a:extLst>
              <a:ext uri="{FF2B5EF4-FFF2-40B4-BE49-F238E27FC236}">
                <a16:creationId xmlns:a16="http://schemas.microsoft.com/office/drawing/2014/main" id="{8CF02A44-A234-2F5A-370A-98FABE29450E}"/>
              </a:ext>
            </a:extLst>
          </p:cNvPr>
          <p:cNvSpPr txBox="1"/>
          <p:nvPr/>
        </p:nvSpPr>
        <p:spPr>
          <a:xfrm>
            <a:off x="5538459" y="4256117"/>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Gincanas</a:t>
            </a:r>
          </a:p>
        </p:txBody>
      </p:sp>
      <p:sp>
        <p:nvSpPr>
          <p:cNvPr id="64" name="CaixaDeTexto 63">
            <a:extLst>
              <a:ext uri="{FF2B5EF4-FFF2-40B4-BE49-F238E27FC236}">
                <a16:creationId xmlns:a16="http://schemas.microsoft.com/office/drawing/2014/main" id="{E64F27B3-C7CF-35F3-920F-1774777649C0}"/>
              </a:ext>
            </a:extLst>
          </p:cNvPr>
          <p:cNvSpPr txBox="1"/>
          <p:nvPr/>
        </p:nvSpPr>
        <p:spPr>
          <a:xfrm>
            <a:off x="5538459" y="4608264"/>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Limpeza da escola</a:t>
            </a:r>
          </a:p>
        </p:txBody>
      </p:sp>
      <p:sp>
        <p:nvSpPr>
          <p:cNvPr id="68" name="CaixaDeTexto 67">
            <a:extLst>
              <a:ext uri="{FF2B5EF4-FFF2-40B4-BE49-F238E27FC236}">
                <a16:creationId xmlns:a16="http://schemas.microsoft.com/office/drawing/2014/main" id="{15E5093E-A104-BADA-D911-B077A0D733B9}"/>
              </a:ext>
            </a:extLst>
          </p:cNvPr>
          <p:cNvSpPr txBox="1"/>
          <p:nvPr/>
        </p:nvSpPr>
        <p:spPr>
          <a:xfrm>
            <a:off x="5538459" y="4960411"/>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Torneios</a:t>
            </a:r>
          </a:p>
        </p:txBody>
      </p:sp>
      <p:sp>
        <p:nvSpPr>
          <p:cNvPr id="72" name="CaixaDeTexto 71">
            <a:extLst>
              <a:ext uri="{FF2B5EF4-FFF2-40B4-BE49-F238E27FC236}">
                <a16:creationId xmlns:a16="http://schemas.microsoft.com/office/drawing/2014/main" id="{263E19D9-4513-A0EE-8C63-AE23993BB86C}"/>
              </a:ext>
            </a:extLst>
          </p:cNvPr>
          <p:cNvSpPr txBox="1"/>
          <p:nvPr/>
        </p:nvSpPr>
        <p:spPr>
          <a:xfrm>
            <a:off x="5538459" y="5312558"/>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Monitoramento dos resultados educacionais</a:t>
            </a:r>
          </a:p>
        </p:txBody>
      </p:sp>
      <p:sp>
        <p:nvSpPr>
          <p:cNvPr id="76" name="CaixaDeTexto 75">
            <a:extLst>
              <a:ext uri="{FF2B5EF4-FFF2-40B4-BE49-F238E27FC236}">
                <a16:creationId xmlns:a16="http://schemas.microsoft.com/office/drawing/2014/main" id="{F6878420-91C3-3C9B-3A13-2DA0644A49A9}"/>
              </a:ext>
            </a:extLst>
          </p:cNvPr>
          <p:cNvSpPr txBox="1"/>
          <p:nvPr/>
        </p:nvSpPr>
        <p:spPr>
          <a:xfrm>
            <a:off x="5538459" y="5664704"/>
            <a:ext cx="5004622"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0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Passeios</a:t>
            </a:r>
          </a:p>
        </p:txBody>
      </p:sp>
      <p:sp>
        <p:nvSpPr>
          <p:cNvPr id="83" name="CaixaDeTexto 82">
            <a:extLst>
              <a:ext uri="{FF2B5EF4-FFF2-40B4-BE49-F238E27FC236}">
                <a16:creationId xmlns:a16="http://schemas.microsoft.com/office/drawing/2014/main" id="{83D421C6-DBEB-DE5B-F77C-511206652513}"/>
              </a:ext>
            </a:extLst>
          </p:cNvPr>
          <p:cNvSpPr txBox="1"/>
          <p:nvPr/>
        </p:nvSpPr>
        <p:spPr>
          <a:xfrm>
            <a:off x="4886491" y="1092454"/>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(1) </a:t>
            </a:r>
          </a:p>
        </p:txBody>
      </p:sp>
      <p:sp>
        <p:nvSpPr>
          <p:cNvPr id="84" name="CaixaDeTexto 83">
            <a:extLst>
              <a:ext uri="{FF2B5EF4-FFF2-40B4-BE49-F238E27FC236}">
                <a16:creationId xmlns:a16="http://schemas.microsoft.com/office/drawing/2014/main" id="{6E3D9CD9-7CC4-3243-83B6-E4B55E6778F4}"/>
              </a:ext>
            </a:extLst>
          </p:cNvPr>
          <p:cNvSpPr txBox="1"/>
          <p:nvPr/>
        </p:nvSpPr>
        <p:spPr>
          <a:xfrm>
            <a:off x="4886491" y="1426580"/>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(3) </a:t>
            </a:r>
          </a:p>
        </p:txBody>
      </p:sp>
      <p:sp>
        <p:nvSpPr>
          <p:cNvPr id="85" name="CaixaDeTexto 84">
            <a:extLst>
              <a:ext uri="{FF2B5EF4-FFF2-40B4-BE49-F238E27FC236}">
                <a16:creationId xmlns:a16="http://schemas.microsoft.com/office/drawing/2014/main" id="{76A46943-F816-590C-2481-71495B781363}"/>
              </a:ext>
            </a:extLst>
          </p:cNvPr>
          <p:cNvSpPr txBox="1"/>
          <p:nvPr/>
        </p:nvSpPr>
        <p:spPr>
          <a:xfrm>
            <a:off x="4886491" y="1789804"/>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86" name="CaixaDeTexto 85">
            <a:extLst>
              <a:ext uri="{FF2B5EF4-FFF2-40B4-BE49-F238E27FC236}">
                <a16:creationId xmlns:a16="http://schemas.microsoft.com/office/drawing/2014/main" id="{1E4FB68A-C205-E70D-98D7-EEB869252CD5}"/>
              </a:ext>
            </a:extLst>
          </p:cNvPr>
          <p:cNvSpPr txBox="1"/>
          <p:nvPr/>
        </p:nvSpPr>
        <p:spPr>
          <a:xfrm>
            <a:off x="4886491" y="2144706"/>
            <a:ext cx="535858" cy="360000"/>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(3) </a:t>
            </a:r>
          </a:p>
        </p:txBody>
      </p:sp>
      <p:sp>
        <p:nvSpPr>
          <p:cNvPr id="87" name="CaixaDeTexto 86">
            <a:extLst>
              <a:ext uri="{FF2B5EF4-FFF2-40B4-BE49-F238E27FC236}">
                <a16:creationId xmlns:a16="http://schemas.microsoft.com/office/drawing/2014/main" id="{61308D04-0B81-743F-375C-8578496967E0}"/>
              </a:ext>
            </a:extLst>
          </p:cNvPr>
          <p:cNvSpPr txBox="1"/>
          <p:nvPr/>
        </p:nvSpPr>
        <p:spPr>
          <a:xfrm>
            <a:off x="4886491" y="249922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88" name="CaixaDeTexto 87">
            <a:extLst>
              <a:ext uri="{FF2B5EF4-FFF2-40B4-BE49-F238E27FC236}">
                <a16:creationId xmlns:a16="http://schemas.microsoft.com/office/drawing/2014/main" id="{942476FD-F64A-8F5E-61EA-37FF3EAAF098}"/>
              </a:ext>
            </a:extLst>
          </p:cNvPr>
          <p:cNvSpPr txBox="1"/>
          <p:nvPr/>
        </p:nvSpPr>
        <p:spPr>
          <a:xfrm>
            <a:off x="4889140" y="284288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(1) </a:t>
            </a:r>
          </a:p>
        </p:txBody>
      </p:sp>
      <p:sp>
        <p:nvSpPr>
          <p:cNvPr id="89" name="CaixaDeTexto 88">
            <a:extLst>
              <a:ext uri="{FF2B5EF4-FFF2-40B4-BE49-F238E27FC236}">
                <a16:creationId xmlns:a16="http://schemas.microsoft.com/office/drawing/2014/main" id="{347821A0-50E6-14AA-B9D9-206FB9FC7775}"/>
              </a:ext>
            </a:extLst>
          </p:cNvPr>
          <p:cNvSpPr txBox="1"/>
          <p:nvPr/>
        </p:nvSpPr>
        <p:spPr>
          <a:xfrm>
            <a:off x="4886491" y="319657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(1) </a:t>
            </a:r>
          </a:p>
        </p:txBody>
      </p:sp>
      <p:sp>
        <p:nvSpPr>
          <p:cNvPr id="90" name="CaixaDeTexto 89">
            <a:extLst>
              <a:ext uri="{FF2B5EF4-FFF2-40B4-BE49-F238E27FC236}">
                <a16:creationId xmlns:a16="http://schemas.microsoft.com/office/drawing/2014/main" id="{2679DFE3-6E52-A429-620D-77ED7B47A4C6}"/>
              </a:ext>
            </a:extLst>
          </p:cNvPr>
          <p:cNvSpPr txBox="1"/>
          <p:nvPr/>
        </p:nvSpPr>
        <p:spPr>
          <a:xfrm>
            <a:off x="4886491" y="355026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91" name="CaixaDeTexto 90">
            <a:extLst>
              <a:ext uri="{FF2B5EF4-FFF2-40B4-BE49-F238E27FC236}">
                <a16:creationId xmlns:a16="http://schemas.microsoft.com/office/drawing/2014/main" id="{02F94E75-B698-B325-6C69-D8A2DF533B1C}"/>
              </a:ext>
            </a:extLst>
          </p:cNvPr>
          <p:cNvSpPr txBox="1"/>
          <p:nvPr/>
        </p:nvSpPr>
        <p:spPr>
          <a:xfrm>
            <a:off x="4886491" y="390395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(3) </a:t>
            </a:r>
          </a:p>
        </p:txBody>
      </p:sp>
      <p:sp>
        <p:nvSpPr>
          <p:cNvPr id="92" name="CaixaDeTexto 91">
            <a:extLst>
              <a:ext uri="{FF2B5EF4-FFF2-40B4-BE49-F238E27FC236}">
                <a16:creationId xmlns:a16="http://schemas.microsoft.com/office/drawing/2014/main" id="{78D8D486-9327-66DA-0FA1-7C398443A244}"/>
              </a:ext>
            </a:extLst>
          </p:cNvPr>
          <p:cNvSpPr txBox="1"/>
          <p:nvPr/>
        </p:nvSpPr>
        <p:spPr>
          <a:xfrm>
            <a:off x="4886491" y="425764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93" name="CaixaDeTexto 92">
            <a:extLst>
              <a:ext uri="{FF2B5EF4-FFF2-40B4-BE49-F238E27FC236}">
                <a16:creationId xmlns:a16="http://schemas.microsoft.com/office/drawing/2014/main" id="{AAC55F8A-3F49-30CB-FEBE-5444BFFFA79B}"/>
              </a:ext>
            </a:extLst>
          </p:cNvPr>
          <p:cNvSpPr txBox="1"/>
          <p:nvPr/>
        </p:nvSpPr>
        <p:spPr>
          <a:xfrm>
            <a:off x="4886491" y="461133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(1) </a:t>
            </a:r>
          </a:p>
        </p:txBody>
      </p:sp>
      <p:sp>
        <p:nvSpPr>
          <p:cNvPr id="94" name="CaixaDeTexto 93">
            <a:extLst>
              <a:ext uri="{FF2B5EF4-FFF2-40B4-BE49-F238E27FC236}">
                <a16:creationId xmlns:a16="http://schemas.microsoft.com/office/drawing/2014/main" id="{173E2B14-F900-CD83-6E47-6F1AF67546D7}"/>
              </a:ext>
            </a:extLst>
          </p:cNvPr>
          <p:cNvSpPr txBox="1"/>
          <p:nvPr/>
        </p:nvSpPr>
        <p:spPr>
          <a:xfrm>
            <a:off x="4886491" y="496502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95" name="CaixaDeTexto 94">
            <a:extLst>
              <a:ext uri="{FF2B5EF4-FFF2-40B4-BE49-F238E27FC236}">
                <a16:creationId xmlns:a16="http://schemas.microsoft.com/office/drawing/2014/main" id="{A0C0A777-0AF2-6D91-8181-A5D9AD5B4092}"/>
              </a:ext>
            </a:extLst>
          </p:cNvPr>
          <p:cNvSpPr txBox="1"/>
          <p:nvPr/>
        </p:nvSpPr>
        <p:spPr>
          <a:xfrm>
            <a:off x="4886491" y="531871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(3) </a:t>
            </a:r>
          </a:p>
        </p:txBody>
      </p:sp>
      <p:sp>
        <p:nvSpPr>
          <p:cNvPr id="96" name="CaixaDeTexto 95">
            <a:extLst>
              <a:ext uri="{FF2B5EF4-FFF2-40B4-BE49-F238E27FC236}">
                <a16:creationId xmlns:a16="http://schemas.microsoft.com/office/drawing/2014/main" id="{417DCA27-1B5C-9E79-BC7F-050BF6D0CAFE}"/>
              </a:ext>
            </a:extLst>
          </p:cNvPr>
          <p:cNvSpPr txBox="1"/>
          <p:nvPr/>
        </p:nvSpPr>
        <p:spPr>
          <a:xfrm>
            <a:off x="4886491" y="5652343"/>
            <a:ext cx="535858" cy="384721"/>
          </a:xfrm>
          <a:prstGeom prst="rect">
            <a:avLst/>
          </a:prstGeom>
          <a:solidFill>
            <a:schemeClr val="bg1">
              <a:lumMod val="85000"/>
            </a:schemeClr>
          </a:solidFill>
          <a:ln w="19050">
            <a:solidFill>
              <a:schemeClr val="bg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9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(2) </a:t>
            </a:r>
          </a:p>
        </p:txBody>
      </p:sp>
      <p:sp>
        <p:nvSpPr>
          <p:cNvPr id="5" name="Título 1">
            <a:extLst>
              <a:ext uri="{FF2B5EF4-FFF2-40B4-BE49-F238E27FC236}">
                <a16:creationId xmlns:a16="http://schemas.microsoft.com/office/drawing/2014/main" id="{79F2638F-2817-A191-58AD-FC031928313B}"/>
              </a:ext>
            </a:extLst>
          </p:cNvPr>
          <p:cNvSpPr txBox="1">
            <a:spLocks/>
          </p:cNvSpPr>
          <p:nvPr/>
        </p:nvSpPr>
        <p:spPr>
          <a:xfrm>
            <a:off x="265706" y="574531"/>
            <a:ext cx="4504671"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CONFIRA AS RESPOSTAS</a:t>
            </a:r>
          </a:p>
        </p:txBody>
      </p:sp>
    </p:spTree>
    <p:extLst>
      <p:ext uri="{BB962C8B-B14F-4D97-AF65-F5344CB8AC3E}">
        <p14:creationId xmlns:p14="http://schemas.microsoft.com/office/powerpoint/2010/main" val="164430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0"/>
                                        <p:tgtEl>
                                          <p:spTgt spid="8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fade">
                                      <p:cBhvr>
                                        <p:cTn id="32" dur="500"/>
                                        <p:tgtEl>
                                          <p:spTgt spid="8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fade">
                                      <p:cBhvr>
                                        <p:cTn id="57" dur="500"/>
                                        <p:tgtEl>
                                          <p:spTgt spid="9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fade">
                                      <p:cBhvr>
                                        <p:cTn id="62" dur="500"/>
                                        <p:tgtEl>
                                          <p:spTgt spid="9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500"/>
                                        <p:tgtEl>
                                          <p:spTgt spid="9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96"/>
                                        </p:tgtEl>
                                        <p:attrNameLst>
                                          <p:attrName>style.visibility</p:attrName>
                                        </p:attrNameLst>
                                      </p:cBhvr>
                                      <p:to>
                                        <p:strVal val="visible"/>
                                      </p:to>
                                    </p:set>
                                    <p:animEffect transition="in" filter="fade">
                                      <p:cBhvr>
                                        <p:cTn id="72"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B30C7-CC6D-86FB-3655-983B03B98DA0}"/>
            </a:ext>
          </a:extLst>
        </p:cNvPr>
        <p:cNvGrpSpPr/>
        <p:nvPr/>
      </p:nvGrpSpPr>
      <p:grpSpPr>
        <a:xfrm>
          <a:off x="0" y="0"/>
          <a:ext cx="0" cy="0"/>
          <a:chOff x="0" y="0"/>
          <a:chExt cx="0" cy="0"/>
        </a:xfrm>
      </p:grpSpPr>
      <p:grpSp>
        <p:nvGrpSpPr>
          <p:cNvPr id="17" name="Agrupar 16">
            <a:extLst>
              <a:ext uri="{FF2B5EF4-FFF2-40B4-BE49-F238E27FC236}">
                <a16:creationId xmlns:a16="http://schemas.microsoft.com/office/drawing/2014/main" id="{7EDCD4E5-A572-234B-3F38-BDAA5C995CF8}"/>
              </a:ext>
            </a:extLst>
          </p:cNvPr>
          <p:cNvGrpSpPr/>
          <p:nvPr/>
        </p:nvGrpSpPr>
        <p:grpSpPr>
          <a:xfrm>
            <a:off x="265706" y="1948177"/>
            <a:ext cx="11863482" cy="3593018"/>
            <a:chOff x="143543" y="1397167"/>
            <a:chExt cx="11863482" cy="3593018"/>
          </a:xfrm>
        </p:grpSpPr>
        <p:sp>
          <p:nvSpPr>
            <p:cNvPr id="4" name="Forma Livre: Forma 3">
              <a:extLst>
                <a:ext uri="{FF2B5EF4-FFF2-40B4-BE49-F238E27FC236}">
                  <a16:creationId xmlns:a16="http://schemas.microsoft.com/office/drawing/2014/main" id="{97EFDBD7-76B8-A2CB-1B7E-E3CDDD0BD017}"/>
                </a:ext>
              </a:extLst>
            </p:cNvPr>
            <p:cNvSpPr/>
            <p:nvPr/>
          </p:nvSpPr>
          <p:spPr>
            <a:xfrm>
              <a:off x="143543" y="1397167"/>
              <a:ext cx="18000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33CCC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Diária</a:t>
              </a:r>
            </a:p>
          </p:txBody>
        </p:sp>
        <p:sp>
          <p:nvSpPr>
            <p:cNvPr id="5" name="Forma Livre: Forma 4">
              <a:extLst>
                <a:ext uri="{FF2B5EF4-FFF2-40B4-BE49-F238E27FC236}">
                  <a16:creationId xmlns:a16="http://schemas.microsoft.com/office/drawing/2014/main" id="{19527948-034F-0B9A-D1E7-0B3AADEE6DAE}"/>
                </a:ext>
              </a:extLst>
            </p:cNvPr>
            <p:cNvSpPr/>
            <p:nvPr/>
          </p:nvSpPr>
          <p:spPr>
            <a:xfrm>
              <a:off x="383692" y="1930185"/>
              <a:ext cx="2412000" cy="3060000"/>
            </a:xfrm>
            <a:custGeom>
              <a:avLst/>
              <a:gdLst>
                <a:gd name="connsiteX0" fmla="*/ 0 w 1831894"/>
                <a:gd name="connsiteY0" fmla="*/ 183189 h 2217600"/>
                <a:gd name="connsiteX1" fmla="*/ 183189 w 1831894"/>
                <a:gd name="connsiteY1" fmla="*/ 0 h 2217600"/>
                <a:gd name="connsiteX2" fmla="*/ 1648705 w 1831894"/>
                <a:gd name="connsiteY2" fmla="*/ 0 h 2217600"/>
                <a:gd name="connsiteX3" fmla="*/ 1831894 w 1831894"/>
                <a:gd name="connsiteY3" fmla="*/ 183189 h 2217600"/>
                <a:gd name="connsiteX4" fmla="*/ 1831894 w 1831894"/>
                <a:gd name="connsiteY4" fmla="*/ 2034411 h 2217600"/>
                <a:gd name="connsiteX5" fmla="*/ 1648705 w 1831894"/>
                <a:gd name="connsiteY5" fmla="*/ 2217600 h 2217600"/>
                <a:gd name="connsiteX6" fmla="*/ 183189 w 1831894"/>
                <a:gd name="connsiteY6" fmla="*/ 2217600 h 2217600"/>
                <a:gd name="connsiteX7" fmla="*/ 0 w 1831894"/>
                <a:gd name="connsiteY7" fmla="*/ 2034411 h 2217600"/>
                <a:gd name="connsiteX8" fmla="*/ 0 w 1831894"/>
                <a:gd name="connsiteY8" fmla="*/ 183189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1894" h="2217600">
                  <a:moveTo>
                    <a:pt x="0" y="183189"/>
                  </a:moveTo>
                  <a:cubicBezTo>
                    <a:pt x="0" y="82017"/>
                    <a:pt x="82017" y="0"/>
                    <a:pt x="183189" y="0"/>
                  </a:cubicBezTo>
                  <a:lnTo>
                    <a:pt x="1648705" y="0"/>
                  </a:lnTo>
                  <a:cubicBezTo>
                    <a:pt x="1749877" y="0"/>
                    <a:pt x="1831894" y="82017"/>
                    <a:pt x="1831894" y="183189"/>
                  </a:cubicBezTo>
                  <a:lnTo>
                    <a:pt x="1831894" y="2034411"/>
                  </a:lnTo>
                  <a:cubicBezTo>
                    <a:pt x="1831894" y="2135583"/>
                    <a:pt x="1749877" y="2217600"/>
                    <a:pt x="1648705" y="2217600"/>
                  </a:cubicBezTo>
                  <a:lnTo>
                    <a:pt x="183189" y="2217600"/>
                  </a:lnTo>
                  <a:cubicBezTo>
                    <a:pt x="82017" y="2217600"/>
                    <a:pt x="0" y="2135583"/>
                    <a:pt x="0" y="2034411"/>
                  </a:cubicBezTo>
                  <a:lnTo>
                    <a:pt x="0" y="183189"/>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222" tIns="153222" rIns="153222" bIns="15322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Recepcionar alunos, pais e professores;</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Garantir que se cumpra o tempo de aula: entrada, início e fim do recreio, bem como a saída.</a:t>
              </a:r>
            </a:p>
          </p:txBody>
        </p:sp>
        <p:sp>
          <p:nvSpPr>
            <p:cNvPr id="6" name="Forma Livre: Forma 5">
              <a:extLst>
                <a:ext uri="{FF2B5EF4-FFF2-40B4-BE49-F238E27FC236}">
                  <a16:creationId xmlns:a16="http://schemas.microsoft.com/office/drawing/2014/main" id="{C4606B96-5F09-013B-B904-F8358E40CE7C}"/>
                </a:ext>
              </a:extLst>
            </p:cNvPr>
            <p:cNvSpPr/>
            <p:nvPr/>
          </p:nvSpPr>
          <p:spPr>
            <a:xfrm>
              <a:off x="2316908" y="1446996"/>
              <a:ext cx="641973" cy="432373"/>
            </a:xfrm>
            <a:custGeom>
              <a:avLst/>
              <a:gdLst>
                <a:gd name="connsiteX0" fmla="*/ 0 w 583371"/>
                <a:gd name="connsiteY0" fmla="*/ 86475 h 432373"/>
                <a:gd name="connsiteX1" fmla="*/ 367185 w 583371"/>
                <a:gd name="connsiteY1" fmla="*/ 86475 h 432373"/>
                <a:gd name="connsiteX2" fmla="*/ 367185 w 583371"/>
                <a:gd name="connsiteY2" fmla="*/ 0 h 432373"/>
                <a:gd name="connsiteX3" fmla="*/ 583371 w 583371"/>
                <a:gd name="connsiteY3" fmla="*/ 216187 h 432373"/>
                <a:gd name="connsiteX4" fmla="*/ 367185 w 583371"/>
                <a:gd name="connsiteY4" fmla="*/ 432373 h 432373"/>
                <a:gd name="connsiteX5" fmla="*/ 367185 w 583371"/>
                <a:gd name="connsiteY5" fmla="*/ 345898 h 432373"/>
                <a:gd name="connsiteX6" fmla="*/ 0 w 583371"/>
                <a:gd name="connsiteY6" fmla="*/ 345898 h 432373"/>
                <a:gd name="connsiteX7" fmla="*/ 0 w 583371"/>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371" h="432373">
                  <a:moveTo>
                    <a:pt x="0" y="86475"/>
                  </a:moveTo>
                  <a:lnTo>
                    <a:pt x="367185" y="86475"/>
                  </a:lnTo>
                  <a:lnTo>
                    <a:pt x="367185" y="0"/>
                  </a:lnTo>
                  <a:lnTo>
                    <a:pt x="583371" y="216187"/>
                  </a:lnTo>
                  <a:lnTo>
                    <a:pt x="367185" y="432373"/>
                  </a:lnTo>
                  <a:lnTo>
                    <a:pt x="367185"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7" name="Forma Livre: Forma 6">
              <a:extLst>
                <a:ext uri="{FF2B5EF4-FFF2-40B4-BE49-F238E27FC236}">
                  <a16:creationId xmlns:a16="http://schemas.microsoft.com/office/drawing/2014/main" id="{5785AFF0-6325-11B0-AB68-AE48233CCF4F}"/>
                </a:ext>
              </a:extLst>
            </p:cNvPr>
            <p:cNvSpPr/>
            <p:nvPr/>
          </p:nvSpPr>
          <p:spPr>
            <a:xfrm>
              <a:off x="3267376" y="1411598"/>
              <a:ext cx="18000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FD895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Semanal</a:t>
              </a:r>
            </a:p>
          </p:txBody>
        </p:sp>
        <p:sp>
          <p:nvSpPr>
            <p:cNvPr id="9" name="Forma Livre: Forma 8">
              <a:extLst>
                <a:ext uri="{FF2B5EF4-FFF2-40B4-BE49-F238E27FC236}">
                  <a16:creationId xmlns:a16="http://schemas.microsoft.com/office/drawing/2014/main" id="{8953F5D7-E1A2-F302-0AEA-44594AF5942A}"/>
                </a:ext>
              </a:extLst>
            </p:cNvPr>
            <p:cNvSpPr/>
            <p:nvPr/>
          </p:nvSpPr>
          <p:spPr>
            <a:xfrm>
              <a:off x="3455119" y="1915597"/>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Realizar plantão pedagógico de forma individualizada;</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Assegurar o atendimento às solicitações de documentos.</a:t>
              </a:r>
            </a:p>
          </p:txBody>
        </p:sp>
        <p:sp>
          <p:nvSpPr>
            <p:cNvPr id="10" name="Forma Livre: Forma 9">
              <a:extLst>
                <a:ext uri="{FF2B5EF4-FFF2-40B4-BE49-F238E27FC236}">
                  <a16:creationId xmlns:a16="http://schemas.microsoft.com/office/drawing/2014/main" id="{61211B58-A175-DF1D-F99E-16F8C356DAF0}"/>
                </a:ext>
              </a:extLst>
            </p:cNvPr>
            <p:cNvSpPr/>
            <p:nvPr/>
          </p:nvSpPr>
          <p:spPr>
            <a:xfrm>
              <a:off x="5440670" y="1441119"/>
              <a:ext cx="614195" cy="432373"/>
            </a:xfrm>
            <a:custGeom>
              <a:avLst/>
              <a:gdLst>
                <a:gd name="connsiteX0" fmla="*/ 0 w 558128"/>
                <a:gd name="connsiteY0" fmla="*/ 86475 h 432373"/>
                <a:gd name="connsiteX1" fmla="*/ 341942 w 558128"/>
                <a:gd name="connsiteY1" fmla="*/ 86475 h 432373"/>
                <a:gd name="connsiteX2" fmla="*/ 341942 w 558128"/>
                <a:gd name="connsiteY2" fmla="*/ 0 h 432373"/>
                <a:gd name="connsiteX3" fmla="*/ 558128 w 558128"/>
                <a:gd name="connsiteY3" fmla="*/ 216187 h 432373"/>
                <a:gd name="connsiteX4" fmla="*/ 341942 w 558128"/>
                <a:gd name="connsiteY4" fmla="*/ 432373 h 432373"/>
                <a:gd name="connsiteX5" fmla="*/ 341942 w 558128"/>
                <a:gd name="connsiteY5" fmla="*/ 345898 h 432373"/>
                <a:gd name="connsiteX6" fmla="*/ 0 w 558128"/>
                <a:gd name="connsiteY6" fmla="*/ 345898 h 432373"/>
                <a:gd name="connsiteX7" fmla="*/ 0 w 558128"/>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128" h="432373">
                  <a:moveTo>
                    <a:pt x="0" y="86475"/>
                  </a:moveTo>
                  <a:lnTo>
                    <a:pt x="341942" y="86475"/>
                  </a:lnTo>
                  <a:lnTo>
                    <a:pt x="341942" y="0"/>
                  </a:lnTo>
                  <a:lnTo>
                    <a:pt x="558128" y="216187"/>
                  </a:lnTo>
                  <a:lnTo>
                    <a:pt x="341942" y="432373"/>
                  </a:lnTo>
                  <a:lnTo>
                    <a:pt x="341942"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11" name="Forma Livre: Forma 10">
              <a:extLst>
                <a:ext uri="{FF2B5EF4-FFF2-40B4-BE49-F238E27FC236}">
                  <a16:creationId xmlns:a16="http://schemas.microsoft.com/office/drawing/2014/main" id="{E928414A-53D6-9F8D-2D67-15FE26111780}"/>
                </a:ext>
              </a:extLst>
            </p:cNvPr>
            <p:cNvSpPr/>
            <p:nvPr/>
          </p:nvSpPr>
          <p:spPr>
            <a:xfrm>
              <a:off x="6290529" y="1413536"/>
              <a:ext cx="19116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CCC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Mensal</a:t>
              </a:r>
            </a:p>
          </p:txBody>
        </p:sp>
        <p:sp>
          <p:nvSpPr>
            <p:cNvPr id="12" name="Forma Livre: Forma 11">
              <a:extLst>
                <a:ext uri="{FF2B5EF4-FFF2-40B4-BE49-F238E27FC236}">
                  <a16:creationId xmlns:a16="http://schemas.microsoft.com/office/drawing/2014/main" id="{D412BD52-DA97-D51D-E2F7-C643923757DA}"/>
                </a:ext>
              </a:extLst>
            </p:cNvPr>
            <p:cNvSpPr/>
            <p:nvPr/>
          </p:nvSpPr>
          <p:spPr>
            <a:xfrm>
              <a:off x="6525072" y="1915599"/>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Conversar individualmente com professores sobre o rendimento dos alunos</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Realizar reunião com todos os funcionários.</a:t>
              </a:r>
            </a:p>
          </p:txBody>
        </p:sp>
        <p:sp>
          <p:nvSpPr>
            <p:cNvPr id="13" name="Forma Livre: Forma 12">
              <a:extLst>
                <a:ext uri="{FF2B5EF4-FFF2-40B4-BE49-F238E27FC236}">
                  <a16:creationId xmlns:a16="http://schemas.microsoft.com/office/drawing/2014/main" id="{AEB57D5C-5856-3DA3-455A-77F3621F03D2}"/>
                </a:ext>
              </a:extLst>
            </p:cNvPr>
            <p:cNvSpPr/>
            <p:nvPr/>
          </p:nvSpPr>
          <p:spPr>
            <a:xfrm>
              <a:off x="8574014" y="1448381"/>
              <a:ext cx="614195" cy="432373"/>
            </a:xfrm>
            <a:custGeom>
              <a:avLst/>
              <a:gdLst>
                <a:gd name="connsiteX0" fmla="*/ 0 w 558128"/>
                <a:gd name="connsiteY0" fmla="*/ 86475 h 432373"/>
                <a:gd name="connsiteX1" fmla="*/ 341942 w 558128"/>
                <a:gd name="connsiteY1" fmla="*/ 86475 h 432373"/>
                <a:gd name="connsiteX2" fmla="*/ 341942 w 558128"/>
                <a:gd name="connsiteY2" fmla="*/ 0 h 432373"/>
                <a:gd name="connsiteX3" fmla="*/ 558128 w 558128"/>
                <a:gd name="connsiteY3" fmla="*/ 216187 h 432373"/>
                <a:gd name="connsiteX4" fmla="*/ 341942 w 558128"/>
                <a:gd name="connsiteY4" fmla="*/ 432373 h 432373"/>
                <a:gd name="connsiteX5" fmla="*/ 341942 w 558128"/>
                <a:gd name="connsiteY5" fmla="*/ 345898 h 432373"/>
                <a:gd name="connsiteX6" fmla="*/ 0 w 558128"/>
                <a:gd name="connsiteY6" fmla="*/ 345898 h 432373"/>
                <a:gd name="connsiteX7" fmla="*/ 0 w 558128"/>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128" h="432373">
                  <a:moveTo>
                    <a:pt x="0" y="86475"/>
                  </a:moveTo>
                  <a:lnTo>
                    <a:pt x="341942" y="86475"/>
                  </a:lnTo>
                  <a:lnTo>
                    <a:pt x="341942" y="0"/>
                  </a:lnTo>
                  <a:lnTo>
                    <a:pt x="558128" y="216187"/>
                  </a:lnTo>
                  <a:lnTo>
                    <a:pt x="341942" y="432373"/>
                  </a:lnTo>
                  <a:lnTo>
                    <a:pt x="341942"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14" name="Forma Livre: Forma 13">
              <a:extLst>
                <a:ext uri="{FF2B5EF4-FFF2-40B4-BE49-F238E27FC236}">
                  <a16:creationId xmlns:a16="http://schemas.microsoft.com/office/drawing/2014/main" id="{E89CAA6F-954D-A464-BB3D-5720650B59A1}"/>
                </a:ext>
              </a:extLst>
            </p:cNvPr>
            <p:cNvSpPr/>
            <p:nvPr/>
          </p:nvSpPr>
          <p:spPr>
            <a:xfrm>
              <a:off x="9357712" y="1411598"/>
              <a:ext cx="19116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6BCF9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Anual</a:t>
              </a:r>
            </a:p>
          </p:txBody>
        </p:sp>
        <p:sp>
          <p:nvSpPr>
            <p:cNvPr id="15" name="Forma Livre: Forma 14">
              <a:extLst>
                <a:ext uri="{FF2B5EF4-FFF2-40B4-BE49-F238E27FC236}">
                  <a16:creationId xmlns:a16="http://schemas.microsoft.com/office/drawing/2014/main" id="{E894ACAA-6D3F-1165-42BE-8A352CA61746}"/>
                </a:ext>
              </a:extLst>
            </p:cNvPr>
            <p:cNvSpPr/>
            <p:nvPr/>
          </p:nvSpPr>
          <p:spPr>
            <a:xfrm>
              <a:off x="9595025" y="1915599"/>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Elaborar o calendário de eventos;</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Rever o PPP.</a:t>
              </a:r>
            </a:p>
          </p:txBody>
        </p:sp>
      </p:grpSp>
      <p:sp>
        <p:nvSpPr>
          <p:cNvPr id="16" name="Título 1">
            <a:extLst>
              <a:ext uri="{FF2B5EF4-FFF2-40B4-BE49-F238E27FC236}">
                <a16:creationId xmlns:a16="http://schemas.microsoft.com/office/drawing/2014/main" id="{056EE790-675F-9E8D-B27F-0128DB104C5B}"/>
              </a:ext>
            </a:extLst>
          </p:cNvPr>
          <p:cNvSpPr txBox="1">
            <a:spLocks/>
          </p:cNvSpPr>
          <p:nvPr/>
        </p:nvSpPr>
        <p:spPr>
          <a:xfrm>
            <a:off x="265706" y="574531"/>
            <a:ext cx="4030069"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ROTINA DO DIRETOR</a:t>
            </a:r>
          </a:p>
        </p:txBody>
      </p:sp>
    </p:spTree>
    <p:extLst>
      <p:ext uri="{BB962C8B-B14F-4D97-AF65-F5344CB8AC3E}">
        <p14:creationId xmlns:p14="http://schemas.microsoft.com/office/powerpoint/2010/main" val="66278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06E2754-C51B-06CB-4216-2E6CCFEA4210}"/>
              </a:ext>
            </a:extLst>
          </p:cNvPr>
          <p:cNvSpPr txBox="1">
            <a:spLocks/>
          </p:cNvSpPr>
          <p:nvPr/>
        </p:nvSpPr>
        <p:spPr>
          <a:xfrm>
            <a:off x="265706" y="574531"/>
            <a:ext cx="7811494" cy="82165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pt-BR" sz="3200" b="1" dirty="0">
                <a:solidFill>
                  <a:srgbClr val="C00000"/>
                </a:solidFill>
                <a:latin typeface="Candara" panose="020E0502030303020204" pitchFamily="34" charset="0"/>
              </a:rPr>
              <a:t>ROTINA DO COORDENADOR PEDAGÓGICO</a:t>
            </a:r>
          </a:p>
        </p:txBody>
      </p:sp>
      <p:grpSp>
        <p:nvGrpSpPr>
          <p:cNvPr id="6" name="Agrupar 5">
            <a:extLst>
              <a:ext uri="{FF2B5EF4-FFF2-40B4-BE49-F238E27FC236}">
                <a16:creationId xmlns:a16="http://schemas.microsoft.com/office/drawing/2014/main" id="{D092DBFD-84F0-449C-F843-8DF9D738DA07}"/>
              </a:ext>
            </a:extLst>
          </p:cNvPr>
          <p:cNvGrpSpPr/>
          <p:nvPr/>
        </p:nvGrpSpPr>
        <p:grpSpPr>
          <a:xfrm>
            <a:off x="265706" y="1948177"/>
            <a:ext cx="11863482" cy="3593018"/>
            <a:chOff x="143543" y="1397167"/>
            <a:chExt cx="11863482" cy="3593018"/>
          </a:xfrm>
        </p:grpSpPr>
        <p:sp>
          <p:nvSpPr>
            <p:cNvPr id="7" name="Forma Livre: Forma 6">
              <a:extLst>
                <a:ext uri="{FF2B5EF4-FFF2-40B4-BE49-F238E27FC236}">
                  <a16:creationId xmlns:a16="http://schemas.microsoft.com/office/drawing/2014/main" id="{4200DD55-AAD5-BB68-46FA-0543B074454F}"/>
                </a:ext>
              </a:extLst>
            </p:cNvPr>
            <p:cNvSpPr/>
            <p:nvPr/>
          </p:nvSpPr>
          <p:spPr>
            <a:xfrm>
              <a:off x="143543" y="1397167"/>
              <a:ext cx="18000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33CCC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Diária</a:t>
              </a:r>
            </a:p>
          </p:txBody>
        </p:sp>
        <p:sp>
          <p:nvSpPr>
            <p:cNvPr id="9" name="Forma Livre: Forma 8">
              <a:extLst>
                <a:ext uri="{FF2B5EF4-FFF2-40B4-BE49-F238E27FC236}">
                  <a16:creationId xmlns:a16="http://schemas.microsoft.com/office/drawing/2014/main" id="{99FF769E-2355-1AFC-412A-FC9CFFA1AC3E}"/>
                </a:ext>
              </a:extLst>
            </p:cNvPr>
            <p:cNvSpPr/>
            <p:nvPr/>
          </p:nvSpPr>
          <p:spPr>
            <a:xfrm>
              <a:off x="383692" y="1930185"/>
              <a:ext cx="2412000" cy="3060000"/>
            </a:xfrm>
            <a:custGeom>
              <a:avLst/>
              <a:gdLst>
                <a:gd name="connsiteX0" fmla="*/ 0 w 1831894"/>
                <a:gd name="connsiteY0" fmla="*/ 183189 h 2217600"/>
                <a:gd name="connsiteX1" fmla="*/ 183189 w 1831894"/>
                <a:gd name="connsiteY1" fmla="*/ 0 h 2217600"/>
                <a:gd name="connsiteX2" fmla="*/ 1648705 w 1831894"/>
                <a:gd name="connsiteY2" fmla="*/ 0 h 2217600"/>
                <a:gd name="connsiteX3" fmla="*/ 1831894 w 1831894"/>
                <a:gd name="connsiteY3" fmla="*/ 183189 h 2217600"/>
                <a:gd name="connsiteX4" fmla="*/ 1831894 w 1831894"/>
                <a:gd name="connsiteY4" fmla="*/ 2034411 h 2217600"/>
                <a:gd name="connsiteX5" fmla="*/ 1648705 w 1831894"/>
                <a:gd name="connsiteY5" fmla="*/ 2217600 h 2217600"/>
                <a:gd name="connsiteX6" fmla="*/ 183189 w 1831894"/>
                <a:gd name="connsiteY6" fmla="*/ 2217600 h 2217600"/>
                <a:gd name="connsiteX7" fmla="*/ 0 w 1831894"/>
                <a:gd name="connsiteY7" fmla="*/ 2034411 h 2217600"/>
                <a:gd name="connsiteX8" fmla="*/ 0 w 1831894"/>
                <a:gd name="connsiteY8" fmla="*/ 183189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1894" h="2217600">
                  <a:moveTo>
                    <a:pt x="0" y="183189"/>
                  </a:moveTo>
                  <a:cubicBezTo>
                    <a:pt x="0" y="82017"/>
                    <a:pt x="82017" y="0"/>
                    <a:pt x="183189" y="0"/>
                  </a:cubicBezTo>
                  <a:lnTo>
                    <a:pt x="1648705" y="0"/>
                  </a:lnTo>
                  <a:cubicBezTo>
                    <a:pt x="1749877" y="0"/>
                    <a:pt x="1831894" y="82017"/>
                    <a:pt x="1831894" y="183189"/>
                  </a:cubicBezTo>
                  <a:lnTo>
                    <a:pt x="1831894" y="2034411"/>
                  </a:lnTo>
                  <a:cubicBezTo>
                    <a:pt x="1831894" y="2135583"/>
                    <a:pt x="1749877" y="2217600"/>
                    <a:pt x="1648705" y="2217600"/>
                  </a:cubicBezTo>
                  <a:lnTo>
                    <a:pt x="183189" y="2217600"/>
                  </a:lnTo>
                  <a:cubicBezTo>
                    <a:pt x="82017" y="2217600"/>
                    <a:pt x="0" y="2135583"/>
                    <a:pt x="0" y="2034411"/>
                  </a:cubicBezTo>
                  <a:lnTo>
                    <a:pt x="0" y="183189"/>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222" tIns="153222" rIns="153222" bIns="15322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Acolher os professores e alunos;</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Garantir o tempo pedagógico (cumprimento das 4 horas de aula).</a:t>
              </a:r>
            </a:p>
          </p:txBody>
        </p:sp>
        <p:sp>
          <p:nvSpPr>
            <p:cNvPr id="10" name="Forma Livre: Forma 9">
              <a:extLst>
                <a:ext uri="{FF2B5EF4-FFF2-40B4-BE49-F238E27FC236}">
                  <a16:creationId xmlns:a16="http://schemas.microsoft.com/office/drawing/2014/main" id="{5BA527AD-AA6E-51E4-61E3-71EC769D2F06}"/>
                </a:ext>
              </a:extLst>
            </p:cNvPr>
            <p:cNvSpPr/>
            <p:nvPr/>
          </p:nvSpPr>
          <p:spPr>
            <a:xfrm>
              <a:off x="2316908" y="1446996"/>
              <a:ext cx="641973" cy="432373"/>
            </a:xfrm>
            <a:custGeom>
              <a:avLst/>
              <a:gdLst>
                <a:gd name="connsiteX0" fmla="*/ 0 w 583371"/>
                <a:gd name="connsiteY0" fmla="*/ 86475 h 432373"/>
                <a:gd name="connsiteX1" fmla="*/ 367185 w 583371"/>
                <a:gd name="connsiteY1" fmla="*/ 86475 h 432373"/>
                <a:gd name="connsiteX2" fmla="*/ 367185 w 583371"/>
                <a:gd name="connsiteY2" fmla="*/ 0 h 432373"/>
                <a:gd name="connsiteX3" fmla="*/ 583371 w 583371"/>
                <a:gd name="connsiteY3" fmla="*/ 216187 h 432373"/>
                <a:gd name="connsiteX4" fmla="*/ 367185 w 583371"/>
                <a:gd name="connsiteY4" fmla="*/ 432373 h 432373"/>
                <a:gd name="connsiteX5" fmla="*/ 367185 w 583371"/>
                <a:gd name="connsiteY5" fmla="*/ 345898 h 432373"/>
                <a:gd name="connsiteX6" fmla="*/ 0 w 583371"/>
                <a:gd name="connsiteY6" fmla="*/ 345898 h 432373"/>
                <a:gd name="connsiteX7" fmla="*/ 0 w 583371"/>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371" h="432373">
                  <a:moveTo>
                    <a:pt x="0" y="86475"/>
                  </a:moveTo>
                  <a:lnTo>
                    <a:pt x="367185" y="86475"/>
                  </a:lnTo>
                  <a:lnTo>
                    <a:pt x="367185" y="0"/>
                  </a:lnTo>
                  <a:lnTo>
                    <a:pt x="583371" y="216187"/>
                  </a:lnTo>
                  <a:lnTo>
                    <a:pt x="367185" y="432373"/>
                  </a:lnTo>
                  <a:lnTo>
                    <a:pt x="367185"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11" name="Forma Livre: Forma 10">
              <a:extLst>
                <a:ext uri="{FF2B5EF4-FFF2-40B4-BE49-F238E27FC236}">
                  <a16:creationId xmlns:a16="http://schemas.microsoft.com/office/drawing/2014/main" id="{12800ABF-ECB9-3365-8E32-A6236472BF0E}"/>
                </a:ext>
              </a:extLst>
            </p:cNvPr>
            <p:cNvSpPr/>
            <p:nvPr/>
          </p:nvSpPr>
          <p:spPr>
            <a:xfrm>
              <a:off x="3267376" y="1411598"/>
              <a:ext cx="18000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FD895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Semanal</a:t>
              </a:r>
            </a:p>
          </p:txBody>
        </p:sp>
        <p:sp>
          <p:nvSpPr>
            <p:cNvPr id="12" name="Forma Livre: Forma 11">
              <a:extLst>
                <a:ext uri="{FF2B5EF4-FFF2-40B4-BE49-F238E27FC236}">
                  <a16:creationId xmlns:a16="http://schemas.microsoft.com/office/drawing/2014/main" id="{A06B204B-8267-48D6-3468-824DD9095B5D}"/>
                </a:ext>
              </a:extLst>
            </p:cNvPr>
            <p:cNvSpPr/>
            <p:nvPr/>
          </p:nvSpPr>
          <p:spPr>
            <a:xfrm>
              <a:off x="3455119" y="1915597"/>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Acompanhar e contribuir com o planejamento pedagógico;</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Participar de reunião de alinhamento com o diretor escolar</a:t>
              </a:r>
            </a:p>
          </p:txBody>
        </p:sp>
        <p:sp>
          <p:nvSpPr>
            <p:cNvPr id="13" name="Forma Livre: Forma 12">
              <a:extLst>
                <a:ext uri="{FF2B5EF4-FFF2-40B4-BE49-F238E27FC236}">
                  <a16:creationId xmlns:a16="http://schemas.microsoft.com/office/drawing/2014/main" id="{4A42BEC1-C62F-ED09-F7A8-044F73326D4B}"/>
                </a:ext>
              </a:extLst>
            </p:cNvPr>
            <p:cNvSpPr/>
            <p:nvPr/>
          </p:nvSpPr>
          <p:spPr>
            <a:xfrm>
              <a:off x="5440670" y="1441119"/>
              <a:ext cx="614195" cy="432373"/>
            </a:xfrm>
            <a:custGeom>
              <a:avLst/>
              <a:gdLst>
                <a:gd name="connsiteX0" fmla="*/ 0 w 558128"/>
                <a:gd name="connsiteY0" fmla="*/ 86475 h 432373"/>
                <a:gd name="connsiteX1" fmla="*/ 341942 w 558128"/>
                <a:gd name="connsiteY1" fmla="*/ 86475 h 432373"/>
                <a:gd name="connsiteX2" fmla="*/ 341942 w 558128"/>
                <a:gd name="connsiteY2" fmla="*/ 0 h 432373"/>
                <a:gd name="connsiteX3" fmla="*/ 558128 w 558128"/>
                <a:gd name="connsiteY3" fmla="*/ 216187 h 432373"/>
                <a:gd name="connsiteX4" fmla="*/ 341942 w 558128"/>
                <a:gd name="connsiteY4" fmla="*/ 432373 h 432373"/>
                <a:gd name="connsiteX5" fmla="*/ 341942 w 558128"/>
                <a:gd name="connsiteY5" fmla="*/ 345898 h 432373"/>
                <a:gd name="connsiteX6" fmla="*/ 0 w 558128"/>
                <a:gd name="connsiteY6" fmla="*/ 345898 h 432373"/>
                <a:gd name="connsiteX7" fmla="*/ 0 w 558128"/>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128" h="432373">
                  <a:moveTo>
                    <a:pt x="0" y="86475"/>
                  </a:moveTo>
                  <a:lnTo>
                    <a:pt x="341942" y="86475"/>
                  </a:lnTo>
                  <a:lnTo>
                    <a:pt x="341942" y="0"/>
                  </a:lnTo>
                  <a:lnTo>
                    <a:pt x="558128" y="216187"/>
                  </a:lnTo>
                  <a:lnTo>
                    <a:pt x="341942" y="432373"/>
                  </a:lnTo>
                  <a:lnTo>
                    <a:pt x="341942"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14" name="Forma Livre: Forma 13">
              <a:extLst>
                <a:ext uri="{FF2B5EF4-FFF2-40B4-BE49-F238E27FC236}">
                  <a16:creationId xmlns:a16="http://schemas.microsoft.com/office/drawing/2014/main" id="{C052C880-E210-3ACA-7881-31F8B7465C9D}"/>
                </a:ext>
              </a:extLst>
            </p:cNvPr>
            <p:cNvSpPr/>
            <p:nvPr/>
          </p:nvSpPr>
          <p:spPr>
            <a:xfrm>
              <a:off x="6290529" y="1413536"/>
              <a:ext cx="19116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CCC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Mensal</a:t>
              </a:r>
            </a:p>
          </p:txBody>
        </p:sp>
        <p:sp>
          <p:nvSpPr>
            <p:cNvPr id="15" name="Forma Livre: Forma 14">
              <a:extLst>
                <a:ext uri="{FF2B5EF4-FFF2-40B4-BE49-F238E27FC236}">
                  <a16:creationId xmlns:a16="http://schemas.microsoft.com/office/drawing/2014/main" id="{754377C3-0A9C-6788-6D29-92C47AFCA9F9}"/>
                </a:ext>
              </a:extLst>
            </p:cNvPr>
            <p:cNvSpPr/>
            <p:nvPr/>
          </p:nvSpPr>
          <p:spPr>
            <a:xfrm>
              <a:off x="6525072" y="1915599"/>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Acompanhar o cumprimento do calendário escolar</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Divulgar aos docentes o calendário de formação</a:t>
              </a:r>
            </a:p>
          </p:txBody>
        </p:sp>
        <p:sp>
          <p:nvSpPr>
            <p:cNvPr id="16" name="Forma Livre: Forma 15">
              <a:extLst>
                <a:ext uri="{FF2B5EF4-FFF2-40B4-BE49-F238E27FC236}">
                  <a16:creationId xmlns:a16="http://schemas.microsoft.com/office/drawing/2014/main" id="{FC5B859C-9A50-603E-5BB9-CAFD1FCE8EE7}"/>
                </a:ext>
              </a:extLst>
            </p:cNvPr>
            <p:cNvSpPr/>
            <p:nvPr/>
          </p:nvSpPr>
          <p:spPr>
            <a:xfrm>
              <a:off x="8574014" y="1448381"/>
              <a:ext cx="614195" cy="432373"/>
            </a:xfrm>
            <a:custGeom>
              <a:avLst/>
              <a:gdLst>
                <a:gd name="connsiteX0" fmla="*/ 0 w 558128"/>
                <a:gd name="connsiteY0" fmla="*/ 86475 h 432373"/>
                <a:gd name="connsiteX1" fmla="*/ 341942 w 558128"/>
                <a:gd name="connsiteY1" fmla="*/ 86475 h 432373"/>
                <a:gd name="connsiteX2" fmla="*/ 341942 w 558128"/>
                <a:gd name="connsiteY2" fmla="*/ 0 h 432373"/>
                <a:gd name="connsiteX3" fmla="*/ 558128 w 558128"/>
                <a:gd name="connsiteY3" fmla="*/ 216187 h 432373"/>
                <a:gd name="connsiteX4" fmla="*/ 341942 w 558128"/>
                <a:gd name="connsiteY4" fmla="*/ 432373 h 432373"/>
                <a:gd name="connsiteX5" fmla="*/ 341942 w 558128"/>
                <a:gd name="connsiteY5" fmla="*/ 345898 h 432373"/>
                <a:gd name="connsiteX6" fmla="*/ 0 w 558128"/>
                <a:gd name="connsiteY6" fmla="*/ 345898 h 432373"/>
                <a:gd name="connsiteX7" fmla="*/ 0 w 558128"/>
                <a:gd name="connsiteY7" fmla="*/ 86475 h 43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128" h="432373">
                  <a:moveTo>
                    <a:pt x="0" y="86475"/>
                  </a:moveTo>
                  <a:lnTo>
                    <a:pt x="341942" y="86475"/>
                  </a:lnTo>
                  <a:lnTo>
                    <a:pt x="341942" y="0"/>
                  </a:lnTo>
                  <a:lnTo>
                    <a:pt x="558128" y="216187"/>
                  </a:lnTo>
                  <a:lnTo>
                    <a:pt x="341942" y="432373"/>
                  </a:lnTo>
                  <a:lnTo>
                    <a:pt x="341942" y="345898"/>
                  </a:lnTo>
                  <a:lnTo>
                    <a:pt x="0" y="345898"/>
                  </a:lnTo>
                  <a:lnTo>
                    <a:pt x="0" y="86475"/>
                  </a:lnTo>
                  <a:close/>
                </a:path>
              </a:pathLst>
            </a:custGeom>
            <a:solidFill>
              <a:schemeClr val="bg1">
                <a:lumMod val="8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6475" rIns="129712" bIns="86475" numCol="1" spcCol="1270" anchor="ctr" anchorCtr="0">
              <a:noAutofit/>
            </a:bodyPr>
            <a:lstStyle/>
            <a:p>
              <a:pPr marL="0" lvl="0" indent="0" algn="ctr" defTabSz="488950">
                <a:lnSpc>
                  <a:spcPct val="90000"/>
                </a:lnSpc>
                <a:spcBef>
                  <a:spcPct val="0"/>
                </a:spcBef>
                <a:spcAft>
                  <a:spcPct val="35000"/>
                </a:spcAft>
                <a:buNone/>
              </a:pPr>
              <a:endParaRPr lang="pt-BR" sz="2400" kern="1200">
                <a:latin typeface="Candara" panose="020E0502030303020204" pitchFamily="34" charset="0"/>
              </a:endParaRPr>
            </a:p>
          </p:txBody>
        </p:sp>
        <p:sp>
          <p:nvSpPr>
            <p:cNvPr id="17" name="Forma Livre: Forma 16">
              <a:extLst>
                <a:ext uri="{FF2B5EF4-FFF2-40B4-BE49-F238E27FC236}">
                  <a16:creationId xmlns:a16="http://schemas.microsoft.com/office/drawing/2014/main" id="{AF8ED061-93FC-FDBF-7F99-6E909837FD56}"/>
                </a:ext>
              </a:extLst>
            </p:cNvPr>
            <p:cNvSpPr/>
            <p:nvPr/>
          </p:nvSpPr>
          <p:spPr>
            <a:xfrm>
              <a:off x="9357712" y="1411598"/>
              <a:ext cx="1911600" cy="604800"/>
            </a:xfrm>
            <a:custGeom>
              <a:avLst/>
              <a:gdLst>
                <a:gd name="connsiteX0" fmla="*/ 0 w 1736640"/>
                <a:gd name="connsiteY0" fmla="*/ 60480 h 604800"/>
                <a:gd name="connsiteX1" fmla="*/ 60480 w 1736640"/>
                <a:gd name="connsiteY1" fmla="*/ 0 h 604800"/>
                <a:gd name="connsiteX2" fmla="*/ 1676160 w 1736640"/>
                <a:gd name="connsiteY2" fmla="*/ 0 h 604800"/>
                <a:gd name="connsiteX3" fmla="*/ 1736640 w 1736640"/>
                <a:gd name="connsiteY3" fmla="*/ 60480 h 604800"/>
                <a:gd name="connsiteX4" fmla="*/ 1736640 w 1736640"/>
                <a:gd name="connsiteY4" fmla="*/ 544320 h 604800"/>
                <a:gd name="connsiteX5" fmla="*/ 1676160 w 1736640"/>
                <a:gd name="connsiteY5" fmla="*/ 604800 h 604800"/>
                <a:gd name="connsiteX6" fmla="*/ 60480 w 1736640"/>
                <a:gd name="connsiteY6" fmla="*/ 604800 h 604800"/>
                <a:gd name="connsiteX7" fmla="*/ 0 w 1736640"/>
                <a:gd name="connsiteY7" fmla="*/ 544320 h 604800"/>
                <a:gd name="connsiteX8" fmla="*/ 0 w 1736640"/>
                <a:gd name="connsiteY8" fmla="*/ 60480 h 6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604800">
                  <a:moveTo>
                    <a:pt x="0" y="60480"/>
                  </a:moveTo>
                  <a:cubicBezTo>
                    <a:pt x="0" y="27078"/>
                    <a:pt x="27078" y="0"/>
                    <a:pt x="60480" y="0"/>
                  </a:cubicBezTo>
                  <a:lnTo>
                    <a:pt x="1676160" y="0"/>
                  </a:lnTo>
                  <a:cubicBezTo>
                    <a:pt x="1709562" y="0"/>
                    <a:pt x="1736640" y="27078"/>
                    <a:pt x="1736640" y="60480"/>
                  </a:cubicBezTo>
                  <a:lnTo>
                    <a:pt x="1736640" y="544320"/>
                  </a:lnTo>
                  <a:cubicBezTo>
                    <a:pt x="1736640" y="577722"/>
                    <a:pt x="1709562" y="604800"/>
                    <a:pt x="1676160" y="604800"/>
                  </a:cubicBezTo>
                  <a:lnTo>
                    <a:pt x="60480" y="604800"/>
                  </a:lnTo>
                  <a:cubicBezTo>
                    <a:pt x="27078" y="604800"/>
                    <a:pt x="0" y="577722"/>
                    <a:pt x="0" y="544320"/>
                  </a:cubicBezTo>
                  <a:lnTo>
                    <a:pt x="0" y="60480"/>
                  </a:lnTo>
                  <a:close/>
                </a:path>
              </a:pathLst>
            </a:custGeom>
            <a:solidFill>
              <a:srgbClr val="6BCF9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l" defTabSz="622300">
                <a:lnSpc>
                  <a:spcPct val="90000"/>
                </a:lnSpc>
                <a:spcBef>
                  <a:spcPct val="0"/>
                </a:spcBef>
                <a:spcAft>
                  <a:spcPct val="35000"/>
                </a:spcAft>
                <a:buNone/>
              </a:pPr>
              <a:r>
                <a:rPr lang="pt-BR" sz="2400" b="1" kern="1200" dirty="0">
                  <a:latin typeface="Candara" panose="020E0502030303020204" pitchFamily="34" charset="0"/>
                </a:rPr>
                <a:t>Anual</a:t>
              </a:r>
            </a:p>
          </p:txBody>
        </p:sp>
        <p:sp>
          <p:nvSpPr>
            <p:cNvPr id="18" name="Forma Livre: Forma 17">
              <a:extLst>
                <a:ext uri="{FF2B5EF4-FFF2-40B4-BE49-F238E27FC236}">
                  <a16:creationId xmlns:a16="http://schemas.microsoft.com/office/drawing/2014/main" id="{24629FB6-2B0A-48A0-9ABD-866FD3A208C0}"/>
                </a:ext>
              </a:extLst>
            </p:cNvPr>
            <p:cNvSpPr/>
            <p:nvPr/>
          </p:nvSpPr>
          <p:spPr>
            <a:xfrm>
              <a:off x="9595025" y="1915599"/>
              <a:ext cx="2412000" cy="3060000"/>
            </a:xfrm>
            <a:custGeom>
              <a:avLst/>
              <a:gdLst>
                <a:gd name="connsiteX0" fmla="*/ 0 w 1736640"/>
                <a:gd name="connsiteY0" fmla="*/ 173664 h 2217600"/>
                <a:gd name="connsiteX1" fmla="*/ 173664 w 1736640"/>
                <a:gd name="connsiteY1" fmla="*/ 0 h 2217600"/>
                <a:gd name="connsiteX2" fmla="*/ 1562976 w 1736640"/>
                <a:gd name="connsiteY2" fmla="*/ 0 h 2217600"/>
                <a:gd name="connsiteX3" fmla="*/ 1736640 w 1736640"/>
                <a:gd name="connsiteY3" fmla="*/ 173664 h 2217600"/>
                <a:gd name="connsiteX4" fmla="*/ 1736640 w 1736640"/>
                <a:gd name="connsiteY4" fmla="*/ 2043936 h 2217600"/>
                <a:gd name="connsiteX5" fmla="*/ 1562976 w 1736640"/>
                <a:gd name="connsiteY5" fmla="*/ 2217600 h 2217600"/>
                <a:gd name="connsiteX6" fmla="*/ 173664 w 1736640"/>
                <a:gd name="connsiteY6" fmla="*/ 2217600 h 2217600"/>
                <a:gd name="connsiteX7" fmla="*/ 0 w 1736640"/>
                <a:gd name="connsiteY7" fmla="*/ 2043936 h 2217600"/>
                <a:gd name="connsiteX8" fmla="*/ 0 w 1736640"/>
                <a:gd name="connsiteY8" fmla="*/ 173664 h 22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640" h="2217600">
                  <a:moveTo>
                    <a:pt x="0" y="173664"/>
                  </a:moveTo>
                  <a:cubicBezTo>
                    <a:pt x="0" y="77752"/>
                    <a:pt x="77752" y="0"/>
                    <a:pt x="173664" y="0"/>
                  </a:cubicBezTo>
                  <a:lnTo>
                    <a:pt x="1562976" y="0"/>
                  </a:lnTo>
                  <a:cubicBezTo>
                    <a:pt x="1658888" y="0"/>
                    <a:pt x="1736640" y="77752"/>
                    <a:pt x="1736640" y="173664"/>
                  </a:cubicBezTo>
                  <a:lnTo>
                    <a:pt x="1736640" y="2043936"/>
                  </a:lnTo>
                  <a:cubicBezTo>
                    <a:pt x="1736640" y="2139848"/>
                    <a:pt x="1658888" y="2217600"/>
                    <a:pt x="1562976" y="2217600"/>
                  </a:cubicBezTo>
                  <a:lnTo>
                    <a:pt x="173664" y="2217600"/>
                  </a:lnTo>
                  <a:cubicBezTo>
                    <a:pt x="77752" y="2217600"/>
                    <a:pt x="0" y="2139848"/>
                    <a:pt x="0" y="2043936"/>
                  </a:cubicBezTo>
                  <a:lnTo>
                    <a:pt x="0" y="173664"/>
                  </a:lnTo>
                  <a:close/>
                </a:path>
              </a:pathLst>
            </a:custGeom>
            <a:solidFill>
              <a:schemeClr val="bg1">
                <a:lumMod val="9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Colaborar com a elaboração do calendário escolar;</a:t>
              </a:r>
            </a:p>
            <a:p>
              <a:pPr marL="114300" lvl="1" indent="-114300" algn="l" defTabSz="622300">
                <a:lnSpc>
                  <a:spcPct val="90000"/>
                </a:lnSpc>
                <a:spcBef>
                  <a:spcPct val="0"/>
                </a:spcBef>
                <a:spcAft>
                  <a:spcPct val="15000"/>
                </a:spcAft>
                <a:buChar char="•"/>
              </a:pPr>
              <a:r>
                <a:rPr lang="pt-BR" sz="2200" kern="1200" dirty="0">
                  <a:solidFill>
                    <a:schemeClr val="tx1">
                      <a:lumMod val="65000"/>
                      <a:lumOff val="35000"/>
                    </a:schemeClr>
                  </a:solidFill>
                  <a:latin typeface="Candara" panose="020E0502030303020204" pitchFamily="34" charset="0"/>
                </a:rPr>
                <a:t>Rever o PPP</a:t>
              </a:r>
            </a:p>
          </p:txBody>
        </p:sp>
      </p:grpSp>
    </p:spTree>
    <p:extLst>
      <p:ext uri="{BB962C8B-B14F-4D97-AF65-F5344CB8AC3E}">
        <p14:creationId xmlns:p14="http://schemas.microsoft.com/office/powerpoint/2010/main" val="3121954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99F87CD2-97B2-296F-1FAA-0987F6553703}"/>
            </a:ext>
          </a:extLst>
        </p:cNvPr>
        <p:cNvGrpSpPr/>
        <p:nvPr/>
      </p:nvGrpSpPr>
      <p:grpSpPr>
        <a:xfrm>
          <a:off x="0" y="0"/>
          <a:ext cx="0" cy="0"/>
          <a:chOff x="0" y="0"/>
          <a:chExt cx="0" cy="0"/>
        </a:xfrm>
      </p:grpSpPr>
      <p:sp>
        <p:nvSpPr>
          <p:cNvPr id="3" name="Google Shape;217;p16">
            <a:extLst>
              <a:ext uri="{FF2B5EF4-FFF2-40B4-BE49-F238E27FC236}">
                <a16:creationId xmlns:a16="http://schemas.microsoft.com/office/drawing/2014/main" id="{051577F9-1FD6-87D0-AFE5-2ADD59D74677}"/>
              </a:ext>
            </a:extLst>
          </p:cNvPr>
          <p:cNvSpPr txBox="1"/>
          <p:nvPr/>
        </p:nvSpPr>
        <p:spPr>
          <a:xfrm>
            <a:off x="361722" y="603350"/>
            <a:ext cx="8151900"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dirty="0">
              <a:solidFill>
                <a:schemeClr val="tx1">
                  <a:lumMod val="65000"/>
                  <a:lumOff val="35000"/>
                </a:schemeClr>
              </a:solidFill>
              <a:latin typeface="Candara" panose="020E0502030303020204" pitchFamily="34" charset="0"/>
            </a:endParaRPr>
          </a:p>
        </p:txBody>
      </p:sp>
      <p:cxnSp>
        <p:nvCxnSpPr>
          <p:cNvPr id="4" name="Google Shape;218;p16">
            <a:extLst>
              <a:ext uri="{FF2B5EF4-FFF2-40B4-BE49-F238E27FC236}">
                <a16:creationId xmlns:a16="http://schemas.microsoft.com/office/drawing/2014/main" id="{8F4EAB2E-44BB-F03C-50FD-F0595573D5AC}"/>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
        <p:nvSpPr>
          <p:cNvPr id="8" name="CaixaDeTexto 7">
            <a:extLst>
              <a:ext uri="{FF2B5EF4-FFF2-40B4-BE49-F238E27FC236}">
                <a16:creationId xmlns:a16="http://schemas.microsoft.com/office/drawing/2014/main" id="{71107BEB-B898-C651-E7C0-179D9D075FB9}"/>
              </a:ext>
            </a:extLst>
          </p:cNvPr>
          <p:cNvSpPr txBox="1"/>
          <p:nvPr/>
        </p:nvSpPr>
        <p:spPr>
          <a:xfrm>
            <a:off x="361721" y="1696627"/>
            <a:ext cx="6855507" cy="253915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2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Times New Roman" panose="02020603050405020304" pitchFamily="18" charset="0"/>
                <a:sym typeface="Arial"/>
              </a:rPr>
              <a:t>CONSIGNA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2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Times New Roman" panose="02020603050405020304" pitchFamily="18" charset="0"/>
              <a:sym typeface="Arial"/>
            </a:endParaRPr>
          </a:p>
          <a:p>
            <a:pPr marL="176213" marR="0" lvl="0" indent="-176213" algn="just" defTabSz="914400" rtl="0" eaLnBrk="1" fontAlgn="auto" latinLnBrk="0" hangingPunct="1">
              <a:lnSpc>
                <a:spcPct val="100000"/>
              </a:lnSpc>
              <a:spcBef>
                <a:spcPts val="0"/>
              </a:spcBef>
              <a:spcAft>
                <a:spcPts val="0"/>
              </a:spcAft>
              <a:buClr>
                <a:srgbClr val="C00000"/>
              </a:buClr>
              <a:buSzPts val="2400"/>
              <a:buFont typeface="Arial" panose="020B0604020202020204" pitchFamily="34" charset="0"/>
              <a:buChar char="•"/>
              <a:tabLst/>
              <a:defRPr/>
            </a:pPr>
            <a:r>
              <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1º momento </a:t>
            </a:r>
            <a:r>
              <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(individual): identificando as dimensões da gestão escolar</a:t>
            </a:r>
          </a:p>
          <a:p>
            <a:pPr marL="174625" marR="0" lvl="0" algn="just" defTabSz="914400" rtl="0" eaLnBrk="1" fontAlgn="auto" latinLnBrk="0" hangingPunct="1">
              <a:lnSpc>
                <a:spcPct val="100000"/>
              </a:lnSpc>
              <a:spcBef>
                <a:spcPts val="0"/>
              </a:spcBef>
              <a:spcAft>
                <a:spcPts val="0"/>
              </a:spcAft>
              <a:buClr>
                <a:srgbClr val="C00000"/>
              </a:buClr>
              <a:buSzPts val="2400"/>
              <a:tabLst/>
              <a:defRPr/>
            </a:pPr>
            <a:endPar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a:p>
            <a:pPr marL="174625" lvl="0" algn="just">
              <a:buClr>
                <a:srgbClr val="C00000"/>
              </a:buClr>
              <a:buSzPts val="2400"/>
              <a:defRPr/>
            </a:pPr>
            <a:r>
              <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Material</a:t>
            </a:r>
            <a:r>
              <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Agenda Semanal da Gestão Escolar, Agenda Semanal da </a:t>
            </a:r>
            <a:r>
              <a:rPr lang="pt-BR" sz="2300" dirty="0">
                <a:solidFill>
                  <a:srgbClr val="000000">
                    <a:lumMod val="65000"/>
                    <a:lumOff val="35000"/>
                  </a:srgbClr>
                </a:solidFill>
                <a:latin typeface="Candara" panose="020E0502030303020204" pitchFamily="34" charset="0"/>
              </a:rPr>
              <a:t>Coordenação Pedagógica.</a:t>
            </a:r>
            <a:endPar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p:txBody>
      </p:sp>
      <p:grpSp>
        <p:nvGrpSpPr>
          <p:cNvPr id="2" name="Agrupar 1">
            <a:extLst>
              <a:ext uri="{FF2B5EF4-FFF2-40B4-BE49-F238E27FC236}">
                <a16:creationId xmlns:a16="http://schemas.microsoft.com/office/drawing/2014/main" id="{C90EDBD8-1745-5D62-9F13-B5CB787A6002}"/>
              </a:ext>
            </a:extLst>
          </p:cNvPr>
          <p:cNvGrpSpPr/>
          <p:nvPr/>
        </p:nvGrpSpPr>
        <p:grpSpPr>
          <a:xfrm>
            <a:off x="7138219" y="1376521"/>
            <a:ext cx="4692060" cy="5122233"/>
            <a:chOff x="7398104" y="1481388"/>
            <a:chExt cx="4432173" cy="4938708"/>
          </a:xfrm>
        </p:grpSpPr>
        <p:pic>
          <p:nvPicPr>
            <p:cNvPr id="13" name="Imagem 12">
              <a:extLst>
                <a:ext uri="{FF2B5EF4-FFF2-40B4-BE49-F238E27FC236}">
                  <a16:creationId xmlns:a16="http://schemas.microsoft.com/office/drawing/2014/main" id="{F0B9E2D9-F755-99B0-75B3-FE2F9AB19688}"/>
                </a:ext>
              </a:extLst>
            </p:cNvPr>
            <p:cNvPicPr>
              <a:picLocks noChangeAspect="1"/>
            </p:cNvPicPr>
            <p:nvPr/>
          </p:nvPicPr>
          <p:blipFill>
            <a:blip r:embed="rId3"/>
            <a:stretch>
              <a:fillRect/>
            </a:stretch>
          </p:blipFill>
          <p:spPr>
            <a:xfrm>
              <a:off x="7398104" y="1481388"/>
              <a:ext cx="4432173" cy="2469354"/>
            </a:xfrm>
            <a:prstGeom prst="rect">
              <a:avLst/>
            </a:prstGeom>
          </p:spPr>
        </p:pic>
        <p:pic>
          <p:nvPicPr>
            <p:cNvPr id="14" name="Imagem 13">
              <a:extLst>
                <a:ext uri="{FF2B5EF4-FFF2-40B4-BE49-F238E27FC236}">
                  <a16:creationId xmlns:a16="http://schemas.microsoft.com/office/drawing/2014/main" id="{7CF895C9-8915-6603-E028-A4299252C17B}"/>
                </a:ext>
              </a:extLst>
            </p:cNvPr>
            <p:cNvPicPr>
              <a:picLocks noChangeAspect="1"/>
            </p:cNvPicPr>
            <p:nvPr/>
          </p:nvPicPr>
          <p:blipFill>
            <a:blip r:embed="rId4"/>
            <a:stretch>
              <a:fillRect/>
            </a:stretch>
          </p:blipFill>
          <p:spPr>
            <a:xfrm>
              <a:off x="7409756" y="3950742"/>
              <a:ext cx="4408867" cy="2469354"/>
            </a:xfrm>
            <a:prstGeom prst="rect">
              <a:avLst/>
            </a:prstGeom>
          </p:spPr>
        </p:pic>
      </p:grpSp>
    </p:spTree>
    <p:extLst>
      <p:ext uri="{BB962C8B-B14F-4D97-AF65-F5344CB8AC3E}">
        <p14:creationId xmlns:p14="http://schemas.microsoft.com/office/powerpoint/2010/main" val="3433342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B4E6014A-6AA8-B2A8-DED5-225910B6A36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297A809-9935-528D-284B-9CDA04032F07}"/>
              </a:ext>
            </a:extLst>
          </p:cNvPr>
          <p:cNvSpPr txBox="1"/>
          <p:nvPr/>
        </p:nvSpPr>
        <p:spPr>
          <a:xfrm>
            <a:off x="455492" y="2075527"/>
            <a:ext cx="9276337" cy="2246769"/>
          </a:xfrm>
          <a:prstGeom prst="rect">
            <a:avLst/>
          </a:prstGeom>
          <a:noFill/>
        </p:spPr>
        <p:txBody>
          <a:bodyPr wrap="square">
            <a:spAutoFit/>
          </a:bodyPr>
          <a:lstStyle/>
          <a:p>
            <a:pPr algn="just">
              <a:buClr>
                <a:srgbClr val="C00000"/>
              </a:buClr>
              <a:buSzPts val="2400"/>
            </a:pPr>
            <a:r>
              <a:rPr lang="pt-BR" sz="2800" b="1" dirty="0">
                <a:solidFill>
                  <a:schemeClr val="tx1">
                    <a:lumMod val="65000"/>
                    <a:lumOff val="35000"/>
                  </a:schemeClr>
                </a:solidFill>
                <a:latin typeface="Candara" panose="020E0502030303020204" pitchFamily="34" charset="0"/>
                <a:cs typeface="Times New Roman" panose="02020603050405020304" pitchFamily="18" charset="0"/>
              </a:rPr>
              <a:t>Observe a distribuição das mesmas ao longo da semana e reflita sobre a gestão do tempo e a organização da rotina dessa equipe: </a:t>
            </a:r>
          </a:p>
          <a:p>
            <a:pPr algn="just">
              <a:buClr>
                <a:srgbClr val="C00000"/>
              </a:buClr>
              <a:buSzPts val="2400"/>
            </a:pPr>
            <a:endParaRPr lang="pt-BR" sz="2800" b="1" dirty="0">
              <a:solidFill>
                <a:srgbClr val="C00000"/>
              </a:solidFill>
              <a:latin typeface="Candara" panose="020E0502030303020204" pitchFamily="34" charset="0"/>
              <a:cs typeface="Times New Roman" panose="02020603050405020304" pitchFamily="18" charset="0"/>
            </a:endParaRPr>
          </a:p>
          <a:p>
            <a:pPr algn="just">
              <a:buClr>
                <a:srgbClr val="C00000"/>
              </a:buClr>
              <a:buSzPts val="2400"/>
            </a:pPr>
            <a:r>
              <a:rPr lang="pt-BR" sz="2800" b="1" dirty="0">
                <a:solidFill>
                  <a:srgbClr val="C00000"/>
                </a:solidFill>
                <a:latin typeface="Candara" panose="020E0502030303020204" pitchFamily="34" charset="0"/>
                <a:cs typeface="Times New Roman" panose="02020603050405020304" pitchFamily="18" charset="0"/>
              </a:rPr>
              <a:t>As tarefas estão bem distribuídas? Faltou algo? </a:t>
            </a:r>
          </a:p>
        </p:txBody>
      </p:sp>
    </p:spTree>
    <p:extLst>
      <p:ext uri="{BB962C8B-B14F-4D97-AF65-F5344CB8AC3E}">
        <p14:creationId xmlns:p14="http://schemas.microsoft.com/office/powerpoint/2010/main" val="1790357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9C0202DA-734B-B1CD-2974-7D40F58C7D97}"/>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F6925689-395F-ED45-26F3-001851E78FFE}"/>
              </a:ext>
            </a:extLst>
          </p:cNvPr>
          <p:cNvPicPr>
            <a:picLocks noChangeAspect="1"/>
          </p:cNvPicPr>
          <p:nvPr/>
        </p:nvPicPr>
        <p:blipFill>
          <a:blip r:embed="rId3"/>
          <a:stretch>
            <a:fillRect/>
          </a:stretch>
        </p:blipFill>
        <p:spPr>
          <a:xfrm>
            <a:off x="2629028" y="1567542"/>
            <a:ext cx="9462506" cy="4060372"/>
          </a:xfrm>
          <a:prstGeom prst="rect">
            <a:avLst/>
          </a:prstGeom>
        </p:spPr>
      </p:pic>
      <p:sp>
        <p:nvSpPr>
          <p:cNvPr id="6" name="Google Shape;217;p16">
            <a:extLst>
              <a:ext uri="{FF2B5EF4-FFF2-40B4-BE49-F238E27FC236}">
                <a16:creationId xmlns:a16="http://schemas.microsoft.com/office/drawing/2014/main" id="{A0D83FC0-230D-8F0A-63FF-C2AADE0B91F4}"/>
              </a:ext>
            </a:extLst>
          </p:cNvPr>
          <p:cNvSpPr txBox="1"/>
          <p:nvPr/>
        </p:nvSpPr>
        <p:spPr>
          <a:xfrm>
            <a:off x="252865" y="776207"/>
            <a:ext cx="3306764"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dirty="0">
              <a:solidFill>
                <a:schemeClr val="tx1">
                  <a:lumMod val="65000"/>
                  <a:lumOff val="35000"/>
                </a:schemeClr>
              </a:solidFill>
              <a:latin typeface="Candara" panose="020E0502030303020204" pitchFamily="34" charset="0"/>
            </a:endParaRPr>
          </a:p>
        </p:txBody>
      </p:sp>
      <p:pic>
        <p:nvPicPr>
          <p:cNvPr id="7" name="Imagem 6">
            <a:extLst>
              <a:ext uri="{FF2B5EF4-FFF2-40B4-BE49-F238E27FC236}">
                <a16:creationId xmlns:a16="http://schemas.microsoft.com/office/drawing/2014/main" id="{8367838F-07E8-786E-B9AD-CD5E902ABC7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348" b="97391" l="1370" r="96347">
                        <a14:foregroundMark x1="18265" y1="48696" x2="18265" y2="48696"/>
                        <a14:foregroundMark x1="77626" y1="95217" x2="77626" y2="95217"/>
                        <a14:foregroundMark x1="92694" y1="96522" x2="92694" y2="96522"/>
                        <a14:foregroundMark x1="7306" y1="12609" x2="7306" y2="12609"/>
                        <a14:foregroundMark x1="2283" y1="15652" x2="2283" y2="15652"/>
                        <a14:foregroundMark x1="6849" y1="4348" x2="6849" y2="4348"/>
                        <a14:foregroundMark x1="96347" y1="97391" x2="96347" y2="97391"/>
                      </a14:backgroundRemoval>
                    </a14:imgEffect>
                  </a14:imgLayer>
                </a14:imgProps>
              </a:ext>
            </a:extLst>
          </a:blip>
          <a:stretch>
            <a:fillRect/>
          </a:stretch>
        </p:blipFill>
        <p:spPr>
          <a:xfrm rot="20738477">
            <a:off x="1458693" y="1230632"/>
            <a:ext cx="1219194" cy="1280432"/>
          </a:xfrm>
          <a:prstGeom prst="rect">
            <a:avLst/>
          </a:prstGeom>
        </p:spPr>
      </p:pic>
    </p:spTree>
    <p:extLst>
      <p:ext uri="{BB962C8B-B14F-4D97-AF65-F5344CB8AC3E}">
        <p14:creationId xmlns:p14="http://schemas.microsoft.com/office/powerpoint/2010/main" val="2208597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335D5649-6A25-53AD-9EEA-314F6A325B1D}"/>
            </a:ext>
          </a:extLst>
        </p:cNvPr>
        <p:cNvGrpSpPr/>
        <p:nvPr/>
      </p:nvGrpSpPr>
      <p:grpSpPr>
        <a:xfrm>
          <a:off x="0" y="0"/>
          <a:ext cx="0" cy="0"/>
          <a:chOff x="0" y="0"/>
          <a:chExt cx="0" cy="0"/>
        </a:xfrm>
      </p:grpSpPr>
      <p:sp>
        <p:nvSpPr>
          <p:cNvPr id="3" name="Google Shape;217;p16">
            <a:extLst>
              <a:ext uri="{FF2B5EF4-FFF2-40B4-BE49-F238E27FC236}">
                <a16:creationId xmlns:a16="http://schemas.microsoft.com/office/drawing/2014/main" id="{F51E2144-FF80-C88F-AD4D-981C8C2B8117}"/>
              </a:ext>
            </a:extLst>
          </p:cNvPr>
          <p:cNvSpPr txBox="1"/>
          <p:nvPr/>
        </p:nvSpPr>
        <p:spPr>
          <a:xfrm>
            <a:off x="361722" y="603350"/>
            <a:ext cx="8151900"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dirty="0">
              <a:solidFill>
                <a:schemeClr val="tx1">
                  <a:lumMod val="65000"/>
                  <a:lumOff val="35000"/>
                </a:schemeClr>
              </a:solidFill>
              <a:latin typeface="Candara" panose="020E0502030303020204" pitchFamily="34" charset="0"/>
            </a:endParaRPr>
          </a:p>
        </p:txBody>
      </p:sp>
      <p:cxnSp>
        <p:nvCxnSpPr>
          <p:cNvPr id="4" name="Google Shape;218;p16">
            <a:extLst>
              <a:ext uri="{FF2B5EF4-FFF2-40B4-BE49-F238E27FC236}">
                <a16:creationId xmlns:a16="http://schemas.microsoft.com/office/drawing/2014/main" id="{967A968D-9A44-4CE9-EBC9-6917ADC8CD01}"/>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
        <p:nvSpPr>
          <p:cNvPr id="8" name="CaixaDeTexto 7">
            <a:extLst>
              <a:ext uri="{FF2B5EF4-FFF2-40B4-BE49-F238E27FC236}">
                <a16:creationId xmlns:a16="http://schemas.microsoft.com/office/drawing/2014/main" id="{5D5AD731-6B50-32FF-1954-8CE37E404AE5}"/>
              </a:ext>
            </a:extLst>
          </p:cNvPr>
          <p:cNvSpPr txBox="1"/>
          <p:nvPr/>
        </p:nvSpPr>
        <p:spPr>
          <a:xfrm>
            <a:off x="229264" y="1805478"/>
            <a:ext cx="5026708" cy="32470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2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Times New Roman" panose="02020603050405020304" pitchFamily="18" charset="0"/>
                <a:sym typeface="Arial"/>
              </a:rPr>
              <a:t>CONSIGNA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2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Times New Roman" panose="02020603050405020304" pitchFamily="18" charset="0"/>
              <a:sym typeface="Arial"/>
            </a:endParaRPr>
          </a:p>
          <a:p>
            <a:pPr marL="176213" marR="0" lvl="0" indent="-176213" algn="just" defTabSz="914400" rtl="0" eaLnBrk="1" fontAlgn="auto" latinLnBrk="0" hangingPunct="1">
              <a:lnSpc>
                <a:spcPct val="100000"/>
              </a:lnSpc>
              <a:spcBef>
                <a:spcPts val="0"/>
              </a:spcBef>
              <a:spcAft>
                <a:spcPts val="0"/>
              </a:spcAft>
              <a:buClr>
                <a:srgbClr val="C00000"/>
              </a:buClr>
              <a:buSzPts val="2400"/>
              <a:buFont typeface="Arial" panose="020B0604020202020204" pitchFamily="34" charset="0"/>
              <a:buChar char="•"/>
              <a:tabLst/>
              <a:defRPr/>
            </a:pPr>
            <a:r>
              <a:rPr lang="pt-BR" sz="2300" b="1" dirty="0">
                <a:solidFill>
                  <a:srgbClr val="000000">
                    <a:lumMod val="65000"/>
                    <a:lumOff val="35000"/>
                  </a:srgbClr>
                </a:solidFill>
                <a:latin typeface="Candara" panose="020E0502030303020204" pitchFamily="34" charset="0"/>
              </a:rPr>
              <a:t>2</a:t>
            </a:r>
            <a:r>
              <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º momento </a:t>
            </a:r>
            <a:r>
              <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(em grupo): construindo uma proposta de rotina semanal</a:t>
            </a:r>
          </a:p>
          <a:p>
            <a:pPr marL="174625" marR="0" lvl="0" algn="just" defTabSz="914400" rtl="0" eaLnBrk="1" fontAlgn="auto" latinLnBrk="0" hangingPunct="1">
              <a:lnSpc>
                <a:spcPct val="100000"/>
              </a:lnSpc>
              <a:spcBef>
                <a:spcPts val="0"/>
              </a:spcBef>
              <a:spcAft>
                <a:spcPts val="0"/>
              </a:spcAft>
              <a:buClr>
                <a:srgbClr val="C00000"/>
              </a:buClr>
              <a:buSzPts val="2400"/>
              <a:tabLst/>
              <a:defRPr/>
            </a:pPr>
            <a:endPar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a:p>
            <a:pPr marL="174625" marR="0" lvl="0" algn="just" defTabSz="914400" rtl="0" eaLnBrk="1" fontAlgn="auto" latinLnBrk="0" hangingPunct="1">
              <a:lnSpc>
                <a:spcPct val="100000"/>
              </a:lnSpc>
              <a:spcBef>
                <a:spcPts val="0"/>
              </a:spcBef>
              <a:spcAft>
                <a:spcPts val="0"/>
              </a:spcAft>
              <a:buClr>
                <a:srgbClr val="C00000"/>
              </a:buClr>
              <a:buSzPts val="2400"/>
              <a:tabLst/>
              <a:defRPr/>
            </a:pPr>
            <a:r>
              <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Material</a:t>
            </a:r>
            <a:r>
              <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Instrumento 1 - Rotina de Trabalho da Gestão Escolar</a:t>
            </a:r>
          </a:p>
          <a:p>
            <a:pPr marL="174625" marR="0" lvl="0" algn="just" defTabSz="914400" rtl="0" eaLnBrk="1" fontAlgn="auto" latinLnBrk="0" hangingPunct="1">
              <a:lnSpc>
                <a:spcPct val="100000"/>
              </a:lnSpc>
              <a:spcBef>
                <a:spcPts val="0"/>
              </a:spcBef>
              <a:spcAft>
                <a:spcPts val="0"/>
              </a:spcAft>
              <a:buClr>
                <a:srgbClr val="C00000"/>
              </a:buClr>
              <a:buSzPts val="2400"/>
              <a:tabLst/>
              <a:defRPr/>
            </a:pPr>
            <a:endPar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a:p>
            <a:pPr marL="176213" marR="0" lvl="0" indent="0" algn="just" defTabSz="914400" rtl="0" eaLnBrk="1" fontAlgn="auto" latinLnBrk="0" hangingPunct="1">
              <a:lnSpc>
                <a:spcPct val="100000"/>
              </a:lnSpc>
              <a:spcBef>
                <a:spcPts val="0"/>
              </a:spcBef>
              <a:spcAft>
                <a:spcPts val="0"/>
              </a:spcAft>
              <a:buClr>
                <a:srgbClr val="C00000"/>
              </a:buClr>
              <a:buSzPts val="2400"/>
              <a:buFont typeface="Arial"/>
              <a:buNone/>
              <a:tabLst/>
              <a:defRPr/>
            </a:pPr>
            <a:r>
              <a:rPr kumimoji="0" lang="pt-BR" sz="23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Tempo estimado</a:t>
            </a:r>
            <a:r>
              <a:rPr kumimoji="0" lang="pt-BR" sz="23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1h</a:t>
            </a:r>
          </a:p>
        </p:txBody>
      </p:sp>
      <p:pic>
        <p:nvPicPr>
          <p:cNvPr id="5" name="Imagem 4">
            <a:extLst>
              <a:ext uri="{FF2B5EF4-FFF2-40B4-BE49-F238E27FC236}">
                <a16:creationId xmlns:a16="http://schemas.microsoft.com/office/drawing/2014/main" id="{9BB6C083-63D8-5477-8D27-8C74AFC72B90}"/>
              </a:ext>
            </a:extLst>
          </p:cNvPr>
          <p:cNvPicPr>
            <a:picLocks noChangeAspect="1"/>
          </p:cNvPicPr>
          <p:nvPr/>
        </p:nvPicPr>
        <p:blipFill>
          <a:blip r:embed="rId3"/>
          <a:srcRect l="3408" t="1864" b="4372"/>
          <a:stretch>
            <a:fillRect/>
          </a:stretch>
        </p:blipFill>
        <p:spPr>
          <a:xfrm>
            <a:off x="5220046" y="1347025"/>
            <a:ext cx="6971954" cy="4591660"/>
          </a:xfrm>
          <a:prstGeom prst="rect">
            <a:avLst/>
          </a:prstGeom>
        </p:spPr>
      </p:pic>
    </p:spTree>
    <p:extLst>
      <p:ext uri="{BB962C8B-B14F-4D97-AF65-F5344CB8AC3E}">
        <p14:creationId xmlns:p14="http://schemas.microsoft.com/office/powerpoint/2010/main" val="3741440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21A49F07-9A8E-E95E-66E1-BD3341D639DD}"/>
            </a:ext>
          </a:extLst>
        </p:cNvPr>
        <p:cNvGrpSpPr/>
        <p:nvPr/>
      </p:nvGrpSpPr>
      <p:grpSpPr>
        <a:xfrm>
          <a:off x="0" y="0"/>
          <a:ext cx="0" cy="0"/>
          <a:chOff x="0" y="0"/>
          <a:chExt cx="0" cy="0"/>
        </a:xfrm>
      </p:grpSpPr>
      <p:sp>
        <p:nvSpPr>
          <p:cNvPr id="2" name="Google Shape;200;p14">
            <a:extLst>
              <a:ext uri="{FF2B5EF4-FFF2-40B4-BE49-F238E27FC236}">
                <a16:creationId xmlns:a16="http://schemas.microsoft.com/office/drawing/2014/main" id="{423AC9A9-F82D-DA28-FA48-6D3586E56AF1}"/>
              </a:ext>
            </a:extLst>
          </p:cNvPr>
          <p:cNvSpPr txBox="1"/>
          <p:nvPr/>
        </p:nvSpPr>
        <p:spPr>
          <a:xfrm>
            <a:off x="1143000" y="2582634"/>
            <a:ext cx="9110771"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4000" b="1" dirty="0">
                <a:solidFill>
                  <a:srgbClr val="C00000"/>
                </a:solidFill>
                <a:latin typeface="Candara" panose="020E0502030303020204" pitchFamily="34" charset="0"/>
                <a:sym typeface="Arial"/>
              </a:rPr>
              <a:t>OFICINA </a:t>
            </a:r>
            <a:r>
              <a:rPr lang="pt-BR" sz="4000" b="1" dirty="0">
                <a:solidFill>
                  <a:srgbClr val="C00000"/>
                </a:solidFill>
                <a:latin typeface="Candara" panose="020E0502030303020204" pitchFamily="34" charset="0"/>
              </a:rPr>
              <a:t>2</a:t>
            </a:r>
            <a:endParaRPr lang="pt-BR" sz="2800" b="1" dirty="0">
              <a:solidFill>
                <a:schemeClr val="tx1">
                  <a:lumMod val="65000"/>
                  <a:lumOff val="35000"/>
                </a:schemeClr>
              </a:solidFill>
              <a:latin typeface="Candara" panose="020E0502030303020204" pitchFamily="34" charset="0"/>
            </a:endParaRPr>
          </a:p>
          <a:p>
            <a:pPr marL="0" marR="0" lvl="0" indent="0" algn="ctr" rtl="0">
              <a:spcBef>
                <a:spcPts val="0"/>
              </a:spcBef>
              <a:spcAft>
                <a:spcPts val="0"/>
              </a:spcAft>
              <a:buNone/>
            </a:pPr>
            <a:r>
              <a:rPr lang="pt-BR" sz="3200" b="0" i="0" u="none" strike="noStrike" dirty="0">
                <a:solidFill>
                  <a:schemeClr val="tx1">
                    <a:lumMod val="65000"/>
                    <a:lumOff val="35000"/>
                  </a:schemeClr>
                </a:solidFill>
                <a:latin typeface="Candara" panose="020E0502030303020204" pitchFamily="34" charset="0"/>
                <a:sym typeface="Arial"/>
              </a:rPr>
              <a:t>Gestão de documentos e registro escolar</a:t>
            </a:r>
            <a:endParaRPr lang="pt-BR" sz="2000"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1321079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839B0798-5208-B59D-AF21-A171EFA06FB6}"/>
            </a:ext>
          </a:extLst>
        </p:cNvPr>
        <p:cNvGrpSpPr/>
        <p:nvPr/>
      </p:nvGrpSpPr>
      <p:grpSpPr>
        <a:xfrm>
          <a:off x="0" y="0"/>
          <a:ext cx="0" cy="0"/>
          <a:chOff x="0" y="0"/>
          <a:chExt cx="0" cy="0"/>
        </a:xfrm>
      </p:grpSpPr>
      <p:sp>
        <p:nvSpPr>
          <p:cNvPr id="217" name="Google Shape;217;p16">
            <a:extLst>
              <a:ext uri="{FF2B5EF4-FFF2-40B4-BE49-F238E27FC236}">
                <a16:creationId xmlns:a16="http://schemas.microsoft.com/office/drawing/2014/main" id="{449DBF7C-CC05-F8EB-5A6A-13E997EFAD83}"/>
              </a:ext>
            </a:extLst>
          </p:cNvPr>
          <p:cNvSpPr txBox="1"/>
          <p:nvPr/>
        </p:nvSpPr>
        <p:spPr>
          <a:xfrm>
            <a:off x="361722" y="603350"/>
            <a:ext cx="8151900"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Contextualização </a:t>
            </a:r>
            <a:endParaRPr dirty="0">
              <a:solidFill>
                <a:schemeClr val="tx1">
                  <a:lumMod val="65000"/>
                  <a:lumOff val="35000"/>
                </a:schemeClr>
              </a:solidFill>
              <a:latin typeface="Candara" panose="020E0502030303020204" pitchFamily="34" charset="0"/>
            </a:endParaRPr>
          </a:p>
        </p:txBody>
      </p:sp>
      <p:cxnSp>
        <p:nvCxnSpPr>
          <p:cNvPr id="218" name="Google Shape;218;p16">
            <a:extLst>
              <a:ext uri="{FF2B5EF4-FFF2-40B4-BE49-F238E27FC236}">
                <a16:creationId xmlns:a16="http://schemas.microsoft.com/office/drawing/2014/main" id="{01B9A646-3929-793B-3790-954BF5ED1AFF}"/>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
        <p:nvSpPr>
          <p:cNvPr id="2" name="Google Shape;138;p4">
            <a:extLst>
              <a:ext uri="{FF2B5EF4-FFF2-40B4-BE49-F238E27FC236}">
                <a16:creationId xmlns:a16="http://schemas.microsoft.com/office/drawing/2014/main" id="{5F23AD41-E56F-A2A3-B551-AC6F6CE85ECF}"/>
              </a:ext>
            </a:extLst>
          </p:cNvPr>
          <p:cNvSpPr/>
          <p:nvPr/>
        </p:nvSpPr>
        <p:spPr>
          <a:xfrm>
            <a:off x="361722" y="2228727"/>
            <a:ext cx="8393232" cy="1938952"/>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APROFUNDAMENTO TEÓRICO:</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Documentos oficiais da instituição escolar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Organização cotidiana e funcional dos documentos escolares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4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(GESTÃO DE DOCUMENTOS E REGISTRO ESCOLAR, 2020)</a:t>
            </a:r>
            <a:endParaRPr kumimoji="0" lang="pt-BR" sz="12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p:txBody>
      </p:sp>
      <p:pic>
        <p:nvPicPr>
          <p:cNvPr id="4" name="Imagem 3">
            <a:extLst>
              <a:ext uri="{FF2B5EF4-FFF2-40B4-BE49-F238E27FC236}">
                <a16:creationId xmlns:a16="http://schemas.microsoft.com/office/drawing/2014/main" id="{3B800B50-6970-67BE-07C2-5D09A53586F9}"/>
              </a:ext>
            </a:extLst>
          </p:cNvPr>
          <p:cNvPicPr>
            <a:picLocks noChangeAspect="1"/>
          </p:cNvPicPr>
          <p:nvPr/>
        </p:nvPicPr>
        <p:blipFill>
          <a:blip r:embed="rId3"/>
          <a:stretch>
            <a:fillRect/>
          </a:stretch>
        </p:blipFill>
        <p:spPr>
          <a:xfrm>
            <a:off x="8391333" y="1595110"/>
            <a:ext cx="2424153" cy="3520073"/>
          </a:xfrm>
          <a:prstGeom prst="rect">
            <a:avLst/>
          </a:prstGeom>
        </p:spPr>
      </p:pic>
    </p:spTree>
    <p:extLst>
      <p:ext uri="{BB962C8B-B14F-4D97-AF65-F5344CB8AC3E}">
        <p14:creationId xmlns:p14="http://schemas.microsoft.com/office/powerpoint/2010/main" val="783208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6" name="Agrupar 25">
            <a:extLst>
              <a:ext uri="{FF2B5EF4-FFF2-40B4-BE49-F238E27FC236}">
                <a16:creationId xmlns:a16="http://schemas.microsoft.com/office/drawing/2014/main" id="{0400D66A-AF1E-5FAB-BC96-EBAF439FA0BB}"/>
              </a:ext>
            </a:extLst>
          </p:cNvPr>
          <p:cNvGrpSpPr/>
          <p:nvPr/>
        </p:nvGrpSpPr>
        <p:grpSpPr>
          <a:xfrm>
            <a:off x="4719661" y="1499407"/>
            <a:ext cx="4077404" cy="2805638"/>
            <a:chOff x="5105945" y="2026181"/>
            <a:chExt cx="4077404" cy="2805638"/>
          </a:xfrm>
        </p:grpSpPr>
        <p:grpSp>
          <p:nvGrpSpPr>
            <p:cNvPr id="23" name="Agrupar 22">
              <a:extLst>
                <a:ext uri="{FF2B5EF4-FFF2-40B4-BE49-F238E27FC236}">
                  <a16:creationId xmlns:a16="http://schemas.microsoft.com/office/drawing/2014/main" id="{2FCD4787-086F-D0C0-155F-D538A2FA4FA7}"/>
                </a:ext>
              </a:extLst>
            </p:cNvPr>
            <p:cNvGrpSpPr/>
            <p:nvPr/>
          </p:nvGrpSpPr>
          <p:grpSpPr>
            <a:xfrm>
              <a:off x="5105945" y="2026181"/>
              <a:ext cx="4077404" cy="2805638"/>
              <a:chOff x="5561960" y="322464"/>
              <a:chExt cx="3912837" cy="2634784"/>
            </a:xfrm>
          </p:grpSpPr>
          <p:pic>
            <p:nvPicPr>
              <p:cNvPr id="24" name="Imagem 23">
                <a:extLst>
                  <a:ext uri="{FF2B5EF4-FFF2-40B4-BE49-F238E27FC236}">
                    <a16:creationId xmlns:a16="http://schemas.microsoft.com/office/drawing/2014/main" id="{C8F2B4E2-26BB-1524-E6E0-CB040C4CC79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3247" b="73636" l="19149" r="83511"/>
                        </a14:imgEffect>
                      </a14:imgLayer>
                    </a14:imgProps>
                  </a:ext>
                  <a:ext uri="{28A0092B-C50C-407E-A947-70E740481C1C}">
                    <a14:useLocalDpi xmlns:a14="http://schemas.microsoft.com/office/drawing/2010/main" val="0"/>
                  </a:ext>
                </a:extLst>
              </a:blip>
              <a:srcRect l="20239" t="23069" r="16483" b="26561"/>
              <a:stretch/>
            </p:blipFill>
            <p:spPr>
              <a:xfrm>
                <a:off x="5561960" y="322464"/>
                <a:ext cx="3912837" cy="2634784"/>
              </a:xfrm>
              <a:prstGeom prst="rect">
                <a:avLst/>
              </a:prstGeom>
            </p:spPr>
          </p:pic>
          <p:sp>
            <p:nvSpPr>
              <p:cNvPr id="25" name="Retângulo Arredondado 7">
                <a:extLst>
                  <a:ext uri="{FF2B5EF4-FFF2-40B4-BE49-F238E27FC236}">
                    <a16:creationId xmlns:a16="http://schemas.microsoft.com/office/drawing/2014/main" id="{A4051E6F-6439-D08C-45C9-007CDFBF6383}"/>
                  </a:ext>
                </a:extLst>
              </p:cNvPr>
              <p:cNvSpPr/>
              <p:nvPr/>
            </p:nvSpPr>
            <p:spPr>
              <a:xfrm>
                <a:off x="5561960" y="957041"/>
                <a:ext cx="3815376" cy="1402417"/>
              </a:xfrm>
              <a:prstGeom prst="rect">
                <a:avLst/>
              </a:prstGeom>
              <a:noFill/>
            </p:spPr>
            <p:txBody>
              <a:bodyPr wrap="square">
                <a:spAutoFit/>
              </a:bodyPr>
              <a:lstStyle/>
              <a:p>
                <a:pPr algn="ctr">
                  <a:lnSpc>
                    <a:spcPct val="150000"/>
                  </a:lnSpc>
                </a:pPr>
                <a:r>
                  <a:rPr lang="pt-BR" sz="3200" b="1" dirty="0">
                    <a:solidFill>
                      <a:schemeClr val="tx1">
                        <a:lumMod val="65000"/>
                        <a:lumOff val="35000"/>
                      </a:schemeClr>
                    </a:solidFill>
                    <a:latin typeface="Candara" panose="020E0502030303020204" pitchFamily="34" charset="0"/>
                  </a:rPr>
                  <a:t>Por que documentar</a:t>
                </a:r>
              </a:p>
              <a:p>
                <a:pPr algn="ctr">
                  <a:lnSpc>
                    <a:spcPct val="150000"/>
                  </a:lnSpc>
                </a:pPr>
                <a:r>
                  <a:rPr lang="pt-BR" sz="3200" b="1" dirty="0">
                    <a:solidFill>
                      <a:schemeClr val="tx1">
                        <a:lumMod val="65000"/>
                        <a:lumOff val="35000"/>
                      </a:schemeClr>
                    </a:solidFill>
                    <a:latin typeface="Candara" panose="020E0502030303020204" pitchFamily="34" charset="0"/>
                  </a:rPr>
                  <a:t>nosso trabalho</a:t>
                </a:r>
                <a:endParaRPr lang="pt-BR" sz="3200" dirty="0">
                  <a:solidFill>
                    <a:schemeClr val="tx1">
                      <a:lumMod val="65000"/>
                      <a:lumOff val="35000"/>
                    </a:schemeClr>
                  </a:solidFill>
                  <a:latin typeface="Candara" panose="020E0502030303020204" pitchFamily="34" charset="0"/>
                </a:endParaRPr>
              </a:p>
            </p:txBody>
          </p:sp>
        </p:grpSp>
        <p:pic>
          <p:nvPicPr>
            <p:cNvPr id="13" name="Imagem 12">
              <a:extLst>
                <a:ext uri="{FF2B5EF4-FFF2-40B4-BE49-F238E27FC236}">
                  <a16:creationId xmlns:a16="http://schemas.microsoft.com/office/drawing/2014/main" id="{06D24900-5F65-45B5-61C3-DD89E12726E0}"/>
                </a:ext>
              </a:extLst>
            </p:cNvPr>
            <p:cNvPicPr>
              <a:picLocks noChangeAspect="1"/>
            </p:cNvPicPr>
            <p:nvPr/>
          </p:nvPicPr>
          <p:blipFill rotWithShape="1">
            <a:blip r:embed="rId5" cstate="print">
              <a:duotone>
                <a:prstClr val="black"/>
                <a:srgbClr val="FD8955">
                  <a:tint val="45000"/>
                  <a:satMod val="400000"/>
                </a:srgbClr>
              </a:duotone>
              <a:extLst>
                <a:ext uri="{BEBA8EAE-BF5A-486C-A8C5-ECC9F3942E4B}">
                  <a14:imgProps xmlns:a14="http://schemas.microsoft.com/office/drawing/2010/main">
                    <a14:imgLayer r:embed="rId6">
                      <a14:imgEffect>
                        <a14:backgroundRemoval t="10000" b="90000" l="10000" r="90000">
                          <a14:foregroundMark x1="76471" y1="29902" x2="76471" y2="29902"/>
                          <a14:foregroundMark x1="75163" y1="75980" x2="75163" y2="75980"/>
                          <a14:foregroundMark x1="39379" y1="73693" x2="39379" y2="73693"/>
                        </a14:backgroundRemoval>
                      </a14:imgEffect>
                    </a14:imgLayer>
                  </a14:imgProps>
                </a:ext>
                <a:ext uri="{28A0092B-C50C-407E-A947-70E740481C1C}">
                  <a14:useLocalDpi xmlns:a14="http://schemas.microsoft.com/office/drawing/2010/main" val="0"/>
                </a:ext>
              </a:extLst>
            </a:blip>
            <a:srcRect l="16677" t="17543" r="45443" b="18118"/>
            <a:stretch/>
          </p:blipFill>
          <p:spPr>
            <a:xfrm rot="451766">
              <a:off x="8302065" y="3490027"/>
              <a:ext cx="422970" cy="680459"/>
            </a:xfrm>
            <a:prstGeom prst="rect">
              <a:avLst/>
            </a:prstGeom>
          </p:spPr>
        </p:pic>
      </p:grpSp>
      <p:grpSp>
        <p:nvGrpSpPr>
          <p:cNvPr id="27" name="Agrupar 26">
            <a:extLst>
              <a:ext uri="{FF2B5EF4-FFF2-40B4-BE49-F238E27FC236}">
                <a16:creationId xmlns:a16="http://schemas.microsoft.com/office/drawing/2014/main" id="{B427E230-81DF-F8CE-F3A2-D3775EDDB2A5}"/>
              </a:ext>
            </a:extLst>
          </p:cNvPr>
          <p:cNvGrpSpPr>
            <a:grpSpLocks noChangeAspect="1"/>
          </p:cNvGrpSpPr>
          <p:nvPr/>
        </p:nvGrpSpPr>
        <p:grpSpPr>
          <a:xfrm>
            <a:off x="2317191" y="2113016"/>
            <a:ext cx="3250098" cy="3110947"/>
            <a:chOff x="1819140" y="1393658"/>
            <a:chExt cx="3735408" cy="3575479"/>
          </a:xfrm>
        </p:grpSpPr>
        <p:pic>
          <p:nvPicPr>
            <p:cNvPr id="20" name="Imagem 19">
              <a:extLst>
                <a:ext uri="{FF2B5EF4-FFF2-40B4-BE49-F238E27FC236}">
                  <a16:creationId xmlns:a16="http://schemas.microsoft.com/office/drawing/2014/main" id="{560CDE7D-CFC9-130A-9074-774327EDFC36}"/>
                </a:ext>
              </a:extLst>
            </p:cNvPr>
            <p:cNvPicPr>
              <a:picLocks noChangeAspect="1"/>
            </p:cNvPicPr>
            <p:nvPr/>
          </p:nvPicPr>
          <p:blipFill>
            <a:blip r:embed="rId7"/>
            <a:stretch>
              <a:fillRect/>
            </a:stretch>
          </p:blipFill>
          <p:spPr>
            <a:xfrm>
              <a:off x="1819140" y="1393658"/>
              <a:ext cx="2265780" cy="2265780"/>
            </a:xfrm>
            <a:prstGeom prst="rect">
              <a:avLst/>
            </a:prstGeom>
          </p:spPr>
        </p:pic>
        <p:pic>
          <p:nvPicPr>
            <p:cNvPr id="22" name="Imagem 21">
              <a:extLst>
                <a:ext uri="{FF2B5EF4-FFF2-40B4-BE49-F238E27FC236}">
                  <a16:creationId xmlns:a16="http://schemas.microsoft.com/office/drawing/2014/main" id="{5858FAAC-CACC-244A-7A64-58DD6AF125EF}"/>
                </a:ext>
              </a:extLst>
            </p:cNvPr>
            <p:cNvPicPr>
              <a:picLocks noChangeAspect="1"/>
            </p:cNvPicPr>
            <p:nvPr/>
          </p:nvPicPr>
          <p:blipFill>
            <a:blip r:embed="rId8"/>
            <a:stretch>
              <a:fillRect/>
            </a:stretch>
          </p:blipFill>
          <p:spPr>
            <a:xfrm rot="20414715">
              <a:off x="2102195" y="3091481"/>
              <a:ext cx="1877656" cy="1877656"/>
            </a:xfrm>
            <a:prstGeom prst="rect">
              <a:avLst/>
            </a:prstGeom>
          </p:spPr>
        </p:pic>
        <p:pic>
          <p:nvPicPr>
            <p:cNvPr id="18" name="Imagem 17">
              <a:extLst>
                <a:ext uri="{FF2B5EF4-FFF2-40B4-BE49-F238E27FC236}">
                  <a16:creationId xmlns:a16="http://schemas.microsoft.com/office/drawing/2014/main" id="{E67EBA59-78DC-8391-77CA-31EB1DAD2984}"/>
                </a:ext>
              </a:extLst>
            </p:cNvPr>
            <p:cNvPicPr>
              <a:picLocks noChangeAspect="1"/>
            </p:cNvPicPr>
            <p:nvPr/>
          </p:nvPicPr>
          <p:blipFill>
            <a:blip r:embed="rId9"/>
            <a:stretch>
              <a:fillRect/>
            </a:stretch>
          </p:blipFill>
          <p:spPr>
            <a:xfrm>
              <a:off x="3431086" y="2277718"/>
              <a:ext cx="2123462" cy="2123462"/>
            </a:xfrm>
            <a:prstGeom prst="rect">
              <a:avLst/>
            </a:prstGeom>
          </p:spPr>
        </p:pic>
      </p:grpSp>
    </p:spTree>
    <p:extLst>
      <p:ext uri="{BB962C8B-B14F-4D97-AF65-F5344CB8AC3E}">
        <p14:creationId xmlns:p14="http://schemas.microsoft.com/office/powerpoint/2010/main" val="1985587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7" name="Google Shape;189;p12">
            <a:extLst>
              <a:ext uri="{FF2B5EF4-FFF2-40B4-BE49-F238E27FC236}">
                <a16:creationId xmlns:a16="http://schemas.microsoft.com/office/drawing/2014/main" id="{0FEB1FD7-69B1-4544-88CF-04C3DC35D3F7}"/>
              </a:ext>
            </a:extLst>
          </p:cNvPr>
          <p:cNvSpPr txBox="1"/>
          <p:nvPr/>
        </p:nvSpPr>
        <p:spPr>
          <a:xfrm>
            <a:off x="341819" y="603347"/>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PARA REFLETIR</a:t>
            </a:r>
            <a:endParaRPr sz="3000" b="1" dirty="0">
              <a:solidFill>
                <a:srgbClr val="C00000"/>
              </a:solidFill>
              <a:latin typeface="Candara" panose="020E0502030303020204" pitchFamily="34" charset="0"/>
            </a:endParaRPr>
          </a:p>
        </p:txBody>
      </p:sp>
      <p:pic>
        <p:nvPicPr>
          <p:cNvPr id="4" name="Imagem 3">
            <a:extLst>
              <a:ext uri="{FF2B5EF4-FFF2-40B4-BE49-F238E27FC236}">
                <a16:creationId xmlns:a16="http://schemas.microsoft.com/office/drawing/2014/main" id="{71C51341-7750-49D7-98E0-109998B1DF54}"/>
              </a:ext>
            </a:extLst>
          </p:cNvPr>
          <p:cNvPicPr>
            <a:picLocks noChangeAspect="1"/>
          </p:cNvPicPr>
          <p:nvPr/>
        </p:nvPicPr>
        <p:blipFill rotWithShape="1">
          <a:blip r:embed="rId3"/>
          <a:srcRect t="10884" b="33470"/>
          <a:stretch/>
        </p:blipFill>
        <p:spPr>
          <a:xfrm>
            <a:off x="4021493" y="1412759"/>
            <a:ext cx="4338734" cy="41956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3086F40-111E-4FC6-B917-238FCCAE2946}"/>
              </a:ext>
            </a:extLst>
          </p:cNvPr>
          <p:cNvPicPr>
            <a:picLocks noChangeAspect="1"/>
          </p:cNvPicPr>
          <p:nvPr/>
        </p:nvPicPr>
        <p:blipFill rotWithShape="1">
          <a:blip r:embed="rId2"/>
          <a:srcRect t="16054" b="35646"/>
          <a:stretch/>
        </p:blipFill>
        <p:spPr>
          <a:xfrm>
            <a:off x="780662" y="1088506"/>
            <a:ext cx="4752391" cy="4351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m 7">
            <a:extLst>
              <a:ext uri="{FF2B5EF4-FFF2-40B4-BE49-F238E27FC236}">
                <a16:creationId xmlns:a16="http://schemas.microsoft.com/office/drawing/2014/main" id="{4A075EB3-A3C9-4A5C-AEF2-F1A25D8EAE24}"/>
              </a:ext>
            </a:extLst>
          </p:cNvPr>
          <p:cNvPicPr>
            <a:picLocks noChangeAspect="1"/>
          </p:cNvPicPr>
          <p:nvPr/>
        </p:nvPicPr>
        <p:blipFill rotWithShape="1">
          <a:blip r:embed="rId3"/>
          <a:srcRect t="16599" b="34150"/>
          <a:stretch/>
        </p:blipFill>
        <p:spPr>
          <a:xfrm>
            <a:off x="5868954" y="1088506"/>
            <a:ext cx="4665305" cy="4351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7154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57A14C4-7C45-4FE9-9CBE-1998F0C33D54}"/>
              </a:ext>
            </a:extLst>
          </p:cNvPr>
          <p:cNvPicPr>
            <a:picLocks noChangeAspect="1"/>
          </p:cNvPicPr>
          <p:nvPr/>
        </p:nvPicPr>
        <p:blipFill rotWithShape="1">
          <a:blip r:embed="rId2"/>
          <a:srcRect t="17959" b="34150"/>
          <a:stretch/>
        </p:blipFill>
        <p:spPr>
          <a:xfrm>
            <a:off x="808699" y="1194317"/>
            <a:ext cx="4638958" cy="4329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m 7">
            <a:extLst>
              <a:ext uri="{FF2B5EF4-FFF2-40B4-BE49-F238E27FC236}">
                <a16:creationId xmlns:a16="http://schemas.microsoft.com/office/drawing/2014/main" id="{CCE05C60-623C-4E17-B1ED-520AE7D3EE35}"/>
              </a:ext>
            </a:extLst>
          </p:cNvPr>
          <p:cNvPicPr>
            <a:picLocks noChangeAspect="1"/>
          </p:cNvPicPr>
          <p:nvPr/>
        </p:nvPicPr>
        <p:blipFill rotWithShape="1">
          <a:blip r:embed="rId3"/>
          <a:srcRect l="3297" t="19184" b="35102"/>
          <a:stretch/>
        </p:blipFill>
        <p:spPr>
          <a:xfrm>
            <a:off x="5812971" y="1194317"/>
            <a:ext cx="4638957" cy="43294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1159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grupar 4">
            <a:extLst>
              <a:ext uri="{FF2B5EF4-FFF2-40B4-BE49-F238E27FC236}">
                <a16:creationId xmlns:a16="http://schemas.microsoft.com/office/drawing/2014/main" id="{63085C49-9A67-882B-1BDD-0D311AFD9EBB}"/>
              </a:ext>
            </a:extLst>
          </p:cNvPr>
          <p:cNvGrpSpPr/>
          <p:nvPr/>
        </p:nvGrpSpPr>
        <p:grpSpPr>
          <a:xfrm>
            <a:off x="893489" y="1170040"/>
            <a:ext cx="4411975" cy="4296104"/>
            <a:chOff x="1021309" y="1077222"/>
            <a:chExt cx="4506686" cy="4388923"/>
          </a:xfrm>
        </p:grpSpPr>
        <p:pic>
          <p:nvPicPr>
            <p:cNvPr id="6" name="Imagem 5">
              <a:extLst>
                <a:ext uri="{FF2B5EF4-FFF2-40B4-BE49-F238E27FC236}">
                  <a16:creationId xmlns:a16="http://schemas.microsoft.com/office/drawing/2014/main" id="{544344C6-2858-4A62-B307-946D91A0E47D}"/>
                </a:ext>
              </a:extLst>
            </p:cNvPr>
            <p:cNvPicPr>
              <a:picLocks noChangeAspect="1"/>
            </p:cNvPicPr>
            <p:nvPr/>
          </p:nvPicPr>
          <p:blipFill rotWithShape="1">
            <a:blip r:embed="rId2"/>
            <a:srcRect t="17823" b="33062"/>
            <a:stretch/>
          </p:blipFill>
          <p:spPr>
            <a:xfrm>
              <a:off x="1021309" y="1077222"/>
              <a:ext cx="4506686" cy="43889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Imagem 6">
              <a:extLst>
                <a:ext uri="{FF2B5EF4-FFF2-40B4-BE49-F238E27FC236}">
                  <a16:creationId xmlns:a16="http://schemas.microsoft.com/office/drawing/2014/main" id="{5BF651FE-D51C-9485-4367-1C5A35AD8985}"/>
                </a:ext>
              </a:extLst>
            </p:cNvPr>
            <p:cNvPicPr>
              <a:picLocks noChangeAspect="1"/>
            </p:cNvPicPr>
            <p:nvPr/>
          </p:nvPicPr>
          <p:blipFill>
            <a:blip r:embed="rId3"/>
            <a:srcRect t="20861" b="59073"/>
            <a:stretch>
              <a:fillRect/>
            </a:stretch>
          </p:blipFill>
          <p:spPr>
            <a:xfrm>
              <a:off x="1163123" y="1795209"/>
              <a:ext cx="4022473" cy="1749830"/>
            </a:xfrm>
            <a:prstGeom prst="rect">
              <a:avLst/>
            </a:prstGeom>
            <a:solidFill>
              <a:srgbClr val="FFFFFF">
                <a:shade val="85000"/>
              </a:srgbClr>
            </a:solidFill>
            <a:ln w="88900" cap="sq">
              <a:noFill/>
              <a:miter lim="800000"/>
            </a:ln>
            <a:effectLst/>
          </p:spPr>
        </p:pic>
      </p:grpSp>
      <p:pic>
        <p:nvPicPr>
          <p:cNvPr id="4" name="Imagem 3">
            <a:extLst>
              <a:ext uri="{FF2B5EF4-FFF2-40B4-BE49-F238E27FC236}">
                <a16:creationId xmlns:a16="http://schemas.microsoft.com/office/drawing/2014/main" id="{5D335278-3661-1AFA-9F23-2681517A9B60}"/>
              </a:ext>
            </a:extLst>
          </p:cNvPr>
          <p:cNvPicPr>
            <a:picLocks noChangeAspect="1"/>
          </p:cNvPicPr>
          <p:nvPr/>
        </p:nvPicPr>
        <p:blipFill rotWithShape="1">
          <a:blip r:embed="rId2"/>
          <a:srcRect t="17823" b="33062"/>
          <a:stretch/>
        </p:blipFill>
        <p:spPr>
          <a:xfrm>
            <a:off x="5764412" y="1170039"/>
            <a:ext cx="4411975" cy="42966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1176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86E25D53-AAC2-706E-B26F-406F0A023AE6}"/>
            </a:ext>
          </a:extLst>
        </p:cNvPr>
        <p:cNvGrpSpPr/>
        <p:nvPr/>
      </p:nvGrpSpPr>
      <p:grpSpPr>
        <a:xfrm>
          <a:off x="0" y="0"/>
          <a:ext cx="0" cy="0"/>
          <a:chOff x="0" y="0"/>
          <a:chExt cx="0" cy="0"/>
        </a:xfrm>
      </p:grpSpPr>
      <p:sp>
        <p:nvSpPr>
          <p:cNvPr id="3" name="Google Shape;217;p16">
            <a:extLst>
              <a:ext uri="{FF2B5EF4-FFF2-40B4-BE49-F238E27FC236}">
                <a16:creationId xmlns:a16="http://schemas.microsoft.com/office/drawing/2014/main" id="{C7EFC2FA-78D4-D633-B148-559C1C5249CC}"/>
              </a:ext>
            </a:extLst>
          </p:cNvPr>
          <p:cNvSpPr txBox="1"/>
          <p:nvPr/>
        </p:nvSpPr>
        <p:spPr>
          <a:xfrm>
            <a:off x="361722" y="603350"/>
            <a:ext cx="8151900"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Retomando a Cápsula do Conhecimento</a:t>
            </a:r>
            <a:endParaRPr dirty="0">
              <a:solidFill>
                <a:schemeClr val="tx1">
                  <a:lumMod val="65000"/>
                  <a:lumOff val="35000"/>
                </a:schemeClr>
              </a:solidFill>
              <a:latin typeface="Candara" panose="020E0502030303020204" pitchFamily="34" charset="0"/>
            </a:endParaRPr>
          </a:p>
        </p:txBody>
      </p:sp>
      <p:pic>
        <p:nvPicPr>
          <p:cNvPr id="5" name="Imagem 4">
            <a:extLst>
              <a:ext uri="{FF2B5EF4-FFF2-40B4-BE49-F238E27FC236}">
                <a16:creationId xmlns:a16="http://schemas.microsoft.com/office/drawing/2014/main" id="{CD3B6B74-B1ED-79F7-D7D7-25E006E20F98}"/>
              </a:ext>
            </a:extLst>
          </p:cNvPr>
          <p:cNvPicPr>
            <a:picLocks noChangeAspect="1"/>
          </p:cNvPicPr>
          <p:nvPr/>
        </p:nvPicPr>
        <p:blipFill>
          <a:blip r:embed="rId3"/>
          <a:srcRect t="2991" b="10929"/>
          <a:stretch>
            <a:fillRect/>
          </a:stretch>
        </p:blipFill>
        <p:spPr>
          <a:xfrm>
            <a:off x="361722" y="1249850"/>
            <a:ext cx="5585944" cy="4775515"/>
          </a:xfrm>
          <a:prstGeom prst="rect">
            <a:avLst/>
          </a:prstGeom>
        </p:spPr>
      </p:pic>
      <p:grpSp>
        <p:nvGrpSpPr>
          <p:cNvPr id="13" name="Agrupar 12">
            <a:extLst>
              <a:ext uri="{FF2B5EF4-FFF2-40B4-BE49-F238E27FC236}">
                <a16:creationId xmlns:a16="http://schemas.microsoft.com/office/drawing/2014/main" id="{F78F9440-E6FC-2955-8989-F55DE5962577}"/>
              </a:ext>
            </a:extLst>
          </p:cNvPr>
          <p:cNvGrpSpPr/>
          <p:nvPr/>
        </p:nvGrpSpPr>
        <p:grpSpPr>
          <a:xfrm>
            <a:off x="6220011" y="1263434"/>
            <a:ext cx="5608806" cy="4832483"/>
            <a:chOff x="222334" y="1422166"/>
            <a:chExt cx="5608806" cy="4832483"/>
          </a:xfrm>
        </p:grpSpPr>
        <p:pic>
          <p:nvPicPr>
            <p:cNvPr id="10" name="Imagem 9">
              <a:extLst>
                <a:ext uri="{FF2B5EF4-FFF2-40B4-BE49-F238E27FC236}">
                  <a16:creationId xmlns:a16="http://schemas.microsoft.com/office/drawing/2014/main" id="{244AF2AD-A6A2-3DC6-9653-5170DEED0DE5}"/>
                </a:ext>
              </a:extLst>
            </p:cNvPr>
            <p:cNvPicPr>
              <a:picLocks noChangeAspect="1"/>
            </p:cNvPicPr>
            <p:nvPr/>
          </p:nvPicPr>
          <p:blipFill>
            <a:blip r:embed="rId4"/>
            <a:srcRect t="45942"/>
            <a:stretch>
              <a:fillRect/>
            </a:stretch>
          </p:blipFill>
          <p:spPr>
            <a:xfrm>
              <a:off x="222334" y="3247384"/>
              <a:ext cx="5608806" cy="3007265"/>
            </a:xfrm>
            <a:prstGeom prst="rect">
              <a:avLst/>
            </a:prstGeom>
          </p:spPr>
        </p:pic>
        <p:pic>
          <p:nvPicPr>
            <p:cNvPr id="12" name="Imagem 11">
              <a:extLst>
                <a:ext uri="{FF2B5EF4-FFF2-40B4-BE49-F238E27FC236}">
                  <a16:creationId xmlns:a16="http://schemas.microsoft.com/office/drawing/2014/main" id="{8EFD26A4-097F-78F1-586F-99FE4322AD51}"/>
                </a:ext>
              </a:extLst>
            </p:cNvPr>
            <p:cNvPicPr>
              <a:picLocks noChangeAspect="1"/>
            </p:cNvPicPr>
            <p:nvPr/>
          </p:nvPicPr>
          <p:blipFill>
            <a:blip r:embed="rId4"/>
            <a:srcRect b="67191"/>
            <a:stretch>
              <a:fillRect/>
            </a:stretch>
          </p:blipFill>
          <p:spPr>
            <a:xfrm>
              <a:off x="222334" y="1422166"/>
              <a:ext cx="5608806" cy="1825218"/>
            </a:xfrm>
            <a:prstGeom prst="rect">
              <a:avLst/>
            </a:prstGeom>
          </p:spPr>
        </p:pic>
      </p:grpSp>
    </p:spTree>
    <p:extLst>
      <p:ext uri="{BB962C8B-B14F-4D97-AF65-F5344CB8AC3E}">
        <p14:creationId xmlns:p14="http://schemas.microsoft.com/office/powerpoint/2010/main" val="1600198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56722523-444F-D1CF-A0AF-77A97C028A9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1FB047C-85B6-4916-28BB-FB68ADA411BB}"/>
              </a:ext>
            </a:extLst>
          </p:cNvPr>
          <p:cNvSpPr txBox="1"/>
          <p:nvPr/>
        </p:nvSpPr>
        <p:spPr>
          <a:xfrm>
            <a:off x="445967" y="1675937"/>
            <a:ext cx="6880121" cy="3108543"/>
          </a:xfrm>
          <a:prstGeom prst="rect">
            <a:avLst/>
          </a:prstGeom>
          <a:noFill/>
        </p:spPr>
        <p:txBody>
          <a:bodyPr wrap="square">
            <a:spAutoFit/>
          </a:bodyPr>
          <a:lstStyle/>
          <a:p>
            <a:r>
              <a:rPr lang="pt-BR" sz="2200" b="1" dirty="0">
                <a:solidFill>
                  <a:schemeClr val="tx1">
                    <a:lumMod val="65000"/>
                    <a:lumOff val="35000"/>
                  </a:schemeClr>
                </a:solidFill>
                <a:latin typeface="Candara" panose="020E0502030303020204" pitchFamily="34" charset="0"/>
                <a:cs typeface="Times New Roman" panose="02020603050405020304" pitchFamily="18" charset="0"/>
              </a:rPr>
              <a:t>CONSIGNA 2</a:t>
            </a:r>
          </a:p>
          <a:p>
            <a:endParaRPr lang="pt-BR" sz="2200" b="1" dirty="0">
              <a:solidFill>
                <a:schemeClr val="tx1">
                  <a:lumMod val="65000"/>
                  <a:lumOff val="35000"/>
                </a:schemeClr>
              </a:solidFill>
              <a:latin typeface="Candara" panose="020E0502030303020204" pitchFamily="34" charset="0"/>
              <a:cs typeface="Times New Roman" panose="02020603050405020304" pitchFamily="18" charset="0"/>
            </a:endParaRPr>
          </a:p>
          <a:p>
            <a:pPr marL="176213" indent="-176213" algn="just">
              <a:buClr>
                <a:srgbClr val="C00000"/>
              </a:buClr>
              <a:buSzPts val="2400"/>
              <a:buFont typeface="Arial" panose="020B0604020202020204" pitchFamily="34" charset="0"/>
              <a:buChar char="•"/>
            </a:pPr>
            <a:r>
              <a:rPr lang="pt-BR" sz="2300" b="1" dirty="0">
                <a:solidFill>
                  <a:schemeClr val="tx1">
                    <a:lumMod val="65000"/>
                    <a:lumOff val="35000"/>
                  </a:schemeClr>
                </a:solidFill>
                <a:latin typeface="Candara" panose="020E0502030303020204" pitchFamily="34" charset="0"/>
              </a:rPr>
              <a:t>1º momento</a:t>
            </a:r>
            <a:r>
              <a:rPr lang="pt-BR" sz="2300" dirty="0">
                <a:solidFill>
                  <a:schemeClr val="tx1">
                    <a:lumMod val="65000"/>
                    <a:lumOff val="35000"/>
                  </a:schemeClr>
                </a:solidFill>
                <a:latin typeface="Candara" panose="020E0502030303020204" pitchFamily="34" charset="0"/>
              </a:rPr>
              <a:t> (individual): preenchendo o </a:t>
            </a:r>
            <a:r>
              <a:rPr lang="pt-BR" sz="2300" dirty="0" err="1">
                <a:solidFill>
                  <a:schemeClr val="tx1">
                    <a:lumMod val="65000"/>
                    <a:lumOff val="35000"/>
                  </a:schemeClr>
                </a:solidFill>
                <a:latin typeface="Candara" panose="020E0502030303020204" pitchFamily="34" charset="0"/>
              </a:rPr>
              <a:t>Check-list</a:t>
            </a:r>
            <a:endParaRPr lang="pt-BR" sz="2300" dirty="0">
              <a:solidFill>
                <a:schemeClr val="tx1">
                  <a:lumMod val="65000"/>
                  <a:lumOff val="35000"/>
                </a:schemeClr>
              </a:solidFill>
              <a:latin typeface="Candara" panose="020E0502030303020204" pitchFamily="34" charset="0"/>
            </a:endParaRPr>
          </a:p>
          <a:p>
            <a:pPr marL="176213" indent="-176213" algn="just">
              <a:buClr>
                <a:srgbClr val="C00000"/>
              </a:buClr>
              <a:buSzPts val="2400"/>
              <a:buFont typeface="Arial" panose="020B0604020202020204" pitchFamily="34" charset="0"/>
              <a:buChar char="•"/>
            </a:pPr>
            <a:endParaRPr lang="pt-BR" sz="2300" dirty="0">
              <a:solidFill>
                <a:schemeClr val="tx1">
                  <a:lumMod val="65000"/>
                  <a:lumOff val="35000"/>
                </a:schemeClr>
              </a:solidFill>
              <a:latin typeface="Candara" panose="020E0502030303020204" pitchFamily="34" charset="0"/>
            </a:endParaRPr>
          </a:p>
          <a:p>
            <a:pPr marL="174625" algn="just">
              <a:buClr>
                <a:srgbClr val="C00000"/>
              </a:buClr>
              <a:buSzPts val="2400"/>
              <a:tabLst>
                <a:tab pos="174625" algn="l"/>
              </a:tabLst>
            </a:pPr>
            <a:r>
              <a:rPr lang="pt-BR" sz="2300" b="1" dirty="0">
                <a:solidFill>
                  <a:schemeClr val="tx1">
                    <a:lumMod val="65000"/>
                    <a:lumOff val="35000"/>
                  </a:schemeClr>
                </a:solidFill>
                <a:latin typeface="Candara" panose="020E0502030303020204" pitchFamily="34" charset="0"/>
              </a:rPr>
              <a:t>Material</a:t>
            </a:r>
            <a:r>
              <a:rPr lang="pt-BR" sz="2300" dirty="0">
                <a:solidFill>
                  <a:schemeClr val="tx1">
                    <a:lumMod val="65000"/>
                    <a:lumOff val="35000"/>
                  </a:schemeClr>
                </a:solidFill>
                <a:latin typeface="Candara" panose="020E0502030303020204" pitchFamily="34" charset="0"/>
              </a:rPr>
              <a:t>: Instrumento 2 - </a:t>
            </a:r>
            <a:r>
              <a:rPr lang="pt-BR" sz="2300" dirty="0" err="1">
                <a:solidFill>
                  <a:schemeClr val="tx1">
                    <a:lumMod val="65000"/>
                    <a:lumOff val="35000"/>
                  </a:schemeClr>
                </a:solidFill>
                <a:latin typeface="Candara" panose="020E0502030303020204" pitchFamily="34" charset="0"/>
              </a:rPr>
              <a:t>Check-list</a:t>
            </a:r>
            <a:r>
              <a:rPr lang="pt-BR" sz="2300" dirty="0">
                <a:solidFill>
                  <a:schemeClr val="tx1">
                    <a:lumMod val="65000"/>
                    <a:lumOff val="35000"/>
                  </a:schemeClr>
                </a:solidFill>
                <a:latin typeface="Candara" panose="020E0502030303020204" pitchFamily="34" charset="0"/>
              </a:rPr>
              <a:t> de registros e documentos da escola </a:t>
            </a:r>
          </a:p>
          <a:p>
            <a:pPr marL="174625" algn="just">
              <a:buClr>
                <a:srgbClr val="C00000"/>
              </a:buClr>
              <a:buSzPts val="2400"/>
              <a:tabLst>
                <a:tab pos="174625" algn="l"/>
              </a:tabLst>
            </a:pPr>
            <a:endParaRPr lang="pt-BR" sz="2300" dirty="0">
              <a:solidFill>
                <a:schemeClr val="tx1">
                  <a:lumMod val="65000"/>
                  <a:lumOff val="35000"/>
                </a:schemeClr>
              </a:solidFill>
              <a:latin typeface="Candara" panose="020E0502030303020204" pitchFamily="34" charset="0"/>
            </a:endParaRPr>
          </a:p>
          <a:p>
            <a:pPr marL="176213" algn="just">
              <a:buClr>
                <a:srgbClr val="C00000"/>
              </a:buClr>
              <a:buSzPts val="2400"/>
            </a:pPr>
            <a:r>
              <a:rPr lang="pt-BR" sz="2300" b="1" dirty="0">
                <a:solidFill>
                  <a:schemeClr val="tx1">
                    <a:lumMod val="65000"/>
                    <a:lumOff val="35000"/>
                  </a:schemeClr>
                </a:solidFill>
                <a:latin typeface="Candara" panose="020E0502030303020204" pitchFamily="34" charset="0"/>
              </a:rPr>
              <a:t>Tempo estimado</a:t>
            </a:r>
            <a:r>
              <a:rPr lang="pt-BR" sz="2300" dirty="0">
                <a:solidFill>
                  <a:schemeClr val="tx1">
                    <a:lumMod val="65000"/>
                    <a:lumOff val="35000"/>
                  </a:schemeClr>
                </a:solidFill>
                <a:latin typeface="Candara" panose="020E0502030303020204" pitchFamily="34" charset="0"/>
              </a:rPr>
              <a:t>: 20 min.</a:t>
            </a:r>
          </a:p>
          <a:p>
            <a:endParaRPr lang="pt-BR" dirty="0">
              <a:solidFill>
                <a:schemeClr val="tx1">
                  <a:lumMod val="65000"/>
                  <a:lumOff val="35000"/>
                </a:schemeClr>
              </a:solidFill>
            </a:endParaRPr>
          </a:p>
        </p:txBody>
      </p:sp>
      <p:sp>
        <p:nvSpPr>
          <p:cNvPr id="4" name="Google Shape;245;p18">
            <a:extLst>
              <a:ext uri="{FF2B5EF4-FFF2-40B4-BE49-F238E27FC236}">
                <a16:creationId xmlns:a16="http://schemas.microsoft.com/office/drawing/2014/main" id="{8AB0441A-D46B-464A-78F4-E0CED4C5AB26}"/>
              </a:ext>
            </a:extLst>
          </p:cNvPr>
          <p:cNvSpPr txBox="1"/>
          <p:nvPr/>
        </p:nvSpPr>
        <p:spPr>
          <a:xfrm>
            <a:off x="361730" y="603347"/>
            <a:ext cx="5734269" cy="6462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 </a:t>
            </a:r>
            <a:endParaRPr lang="pt-BR" dirty="0">
              <a:solidFill>
                <a:schemeClr val="tx1">
                  <a:lumMod val="65000"/>
                  <a:lumOff val="35000"/>
                </a:schemeClr>
              </a:solidFill>
              <a:latin typeface="Candara" panose="020E0502030303020204" pitchFamily="34" charset="0"/>
            </a:endParaRPr>
          </a:p>
        </p:txBody>
      </p:sp>
      <p:cxnSp>
        <p:nvCxnSpPr>
          <p:cNvPr id="6" name="Google Shape;246;p18">
            <a:extLst>
              <a:ext uri="{FF2B5EF4-FFF2-40B4-BE49-F238E27FC236}">
                <a16:creationId xmlns:a16="http://schemas.microsoft.com/office/drawing/2014/main" id="{7706AAF7-01E1-1DF2-A253-E1F73EFAB79A}"/>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pic>
        <p:nvPicPr>
          <p:cNvPr id="5" name="Imagem 4">
            <a:extLst>
              <a:ext uri="{FF2B5EF4-FFF2-40B4-BE49-F238E27FC236}">
                <a16:creationId xmlns:a16="http://schemas.microsoft.com/office/drawing/2014/main" id="{378FB0C4-EA0F-8A21-DA63-D0E81C8D1817}"/>
              </a:ext>
            </a:extLst>
          </p:cNvPr>
          <p:cNvPicPr>
            <a:picLocks noChangeAspect="1"/>
          </p:cNvPicPr>
          <p:nvPr/>
        </p:nvPicPr>
        <p:blipFill>
          <a:blip r:embed="rId3"/>
          <a:stretch>
            <a:fillRect/>
          </a:stretch>
        </p:blipFill>
        <p:spPr>
          <a:xfrm>
            <a:off x="8239432" y="1298801"/>
            <a:ext cx="3590838" cy="4809950"/>
          </a:xfrm>
          <a:prstGeom prst="rect">
            <a:avLst/>
          </a:prstGeom>
        </p:spPr>
      </p:pic>
    </p:spTree>
    <p:extLst>
      <p:ext uri="{BB962C8B-B14F-4D97-AF65-F5344CB8AC3E}">
        <p14:creationId xmlns:p14="http://schemas.microsoft.com/office/powerpoint/2010/main" val="904172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3CB8A15F-3AE6-5618-37D5-8CCD83DC6D85}"/>
            </a:ext>
          </a:extLst>
        </p:cNvPr>
        <p:cNvGrpSpPr/>
        <p:nvPr/>
      </p:nvGrpSpPr>
      <p:grpSpPr>
        <a:xfrm>
          <a:off x="0" y="0"/>
          <a:ext cx="0" cy="0"/>
          <a:chOff x="0" y="0"/>
          <a:chExt cx="0" cy="0"/>
        </a:xfrm>
      </p:grpSpPr>
      <p:sp>
        <p:nvSpPr>
          <p:cNvPr id="7" name="Google Shape;217;p16">
            <a:extLst>
              <a:ext uri="{FF2B5EF4-FFF2-40B4-BE49-F238E27FC236}">
                <a16:creationId xmlns:a16="http://schemas.microsoft.com/office/drawing/2014/main" id="{F6F96E94-550A-8E52-8FF4-D95405220D3B}"/>
              </a:ext>
            </a:extLst>
          </p:cNvPr>
          <p:cNvSpPr txBox="1"/>
          <p:nvPr/>
        </p:nvSpPr>
        <p:spPr>
          <a:xfrm>
            <a:off x="209322" y="3105750"/>
            <a:ext cx="3306764"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dirty="0">
              <a:solidFill>
                <a:schemeClr val="tx1">
                  <a:lumMod val="65000"/>
                  <a:lumOff val="35000"/>
                </a:schemeClr>
              </a:solidFill>
              <a:latin typeface="Candara" panose="020E0502030303020204" pitchFamily="34" charset="0"/>
            </a:endParaRPr>
          </a:p>
        </p:txBody>
      </p:sp>
      <p:pic>
        <p:nvPicPr>
          <p:cNvPr id="9" name="Imagem 8">
            <a:extLst>
              <a:ext uri="{FF2B5EF4-FFF2-40B4-BE49-F238E27FC236}">
                <a16:creationId xmlns:a16="http://schemas.microsoft.com/office/drawing/2014/main" id="{BD8A641A-E4D3-60D7-5D4E-CE114BE2C61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48" b="97391" l="1370" r="96347">
                        <a14:foregroundMark x1="18265" y1="48696" x2="18265" y2="48696"/>
                        <a14:foregroundMark x1="77626" y1="95217" x2="77626" y2="95217"/>
                        <a14:foregroundMark x1="92694" y1="96522" x2="92694" y2="96522"/>
                        <a14:foregroundMark x1="7306" y1="12609" x2="7306" y2="12609"/>
                        <a14:foregroundMark x1="2283" y1="15652" x2="2283" y2="15652"/>
                        <a14:foregroundMark x1="6849" y1="4348" x2="6849" y2="4348"/>
                        <a14:foregroundMark x1="96347" y1="97391" x2="96347" y2="97391"/>
                      </a14:backgroundRemoval>
                    </a14:imgEffect>
                  </a14:imgLayer>
                </a14:imgProps>
              </a:ext>
            </a:extLst>
          </a:blip>
          <a:stretch>
            <a:fillRect/>
          </a:stretch>
        </p:blipFill>
        <p:spPr>
          <a:xfrm rot="20738477">
            <a:off x="1698179" y="3647261"/>
            <a:ext cx="1219194" cy="1280432"/>
          </a:xfrm>
          <a:prstGeom prst="rect">
            <a:avLst/>
          </a:prstGeom>
        </p:spPr>
      </p:pic>
      <p:pic>
        <p:nvPicPr>
          <p:cNvPr id="3" name="Imagem 2">
            <a:extLst>
              <a:ext uri="{FF2B5EF4-FFF2-40B4-BE49-F238E27FC236}">
                <a16:creationId xmlns:a16="http://schemas.microsoft.com/office/drawing/2014/main" id="{15302656-FCFF-1A3D-D6D9-223729B82D76}"/>
              </a:ext>
            </a:extLst>
          </p:cNvPr>
          <p:cNvPicPr>
            <a:picLocks noChangeAspect="1"/>
          </p:cNvPicPr>
          <p:nvPr/>
        </p:nvPicPr>
        <p:blipFill>
          <a:blip r:embed="rId5"/>
          <a:srcRect l="3037" t="4307"/>
          <a:stretch>
            <a:fillRect/>
          </a:stretch>
        </p:blipFill>
        <p:spPr>
          <a:xfrm>
            <a:off x="4041058" y="1018300"/>
            <a:ext cx="7941620" cy="4898533"/>
          </a:xfrm>
          <a:prstGeom prst="rect">
            <a:avLst/>
          </a:prstGeom>
        </p:spPr>
      </p:pic>
    </p:spTree>
    <p:extLst>
      <p:ext uri="{BB962C8B-B14F-4D97-AF65-F5344CB8AC3E}">
        <p14:creationId xmlns:p14="http://schemas.microsoft.com/office/powerpoint/2010/main" val="3995039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85EE6936-38E6-3035-0760-C658156DA32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A884F58-A931-E7C9-3DC4-C0DA5506D4C6}"/>
              </a:ext>
            </a:extLst>
          </p:cNvPr>
          <p:cNvSpPr txBox="1"/>
          <p:nvPr/>
        </p:nvSpPr>
        <p:spPr>
          <a:xfrm>
            <a:off x="607892" y="2664678"/>
            <a:ext cx="8993307" cy="1077218"/>
          </a:xfrm>
          <a:prstGeom prst="rect">
            <a:avLst/>
          </a:prstGeom>
          <a:noFill/>
        </p:spPr>
        <p:txBody>
          <a:bodyPr wrap="square">
            <a:spAutoFit/>
          </a:bodyPr>
          <a:lstStyle/>
          <a:p>
            <a:pPr algn="just">
              <a:buClr>
                <a:srgbClr val="C00000"/>
              </a:buClr>
              <a:buSzPts val="2400"/>
            </a:pPr>
            <a:r>
              <a:rPr lang="pt-BR" sz="3200" b="1" dirty="0">
                <a:solidFill>
                  <a:srgbClr val="C00000"/>
                </a:solidFill>
                <a:latin typeface="Candara" panose="020E0502030303020204" pitchFamily="34" charset="0"/>
                <a:cs typeface="Times New Roman" panose="02020603050405020304" pitchFamily="18" charset="0"/>
              </a:rPr>
              <a:t>Reflita: como </a:t>
            </a:r>
            <a:r>
              <a:rPr lang="pt-BR" sz="3200" b="1" dirty="0">
                <a:solidFill>
                  <a:srgbClr val="C00000"/>
                </a:solidFill>
                <a:latin typeface="Candara" panose="020E0502030303020204" pitchFamily="34" charset="0"/>
              </a:rPr>
              <a:t>a equipe gestora tem organizado </a:t>
            </a:r>
          </a:p>
          <a:p>
            <a:pPr algn="just">
              <a:buClr>
                <a:srgbClr val="C00000"/>
              </a:buClr>
              <a:buSzPts val="2400"/>
            </a:pPr>
            <a:r>
              <a:rPr lang="pt-BR" sz="3200" b="1" dirty="0">
                <a:solidFill>
                  <a:srgbClr val="C00000"/>
                </a:solidFill>
                <a:latin typeface="Candara" panose="020E0502030303020204" pitchFamily="34" charset="0"/>
              </a:rPr>
              <a:t>e registrado a documentação da escola? </a:t>
            </a:r>
            <a:endParaRPr lang="pt-BR" sz="3600" b="1" dirty="0">
              <a:solidFill>
                <a:srgbClr val="C00000"/>
              </a:solidFill>
              <a:latin typeface="Candara" panose="020E0502030303020204" pitchFamily="34" charset="0"/>
            </a:endParaRPr>
          </a:p>
        </p:txBody>
      </p:sp>
    </p:spTree>
    <p:extLst>
      <p:ext uri="{BB962C8B-B14F-4D97-AF65-F5344CB8AC3E}">
        <p14:creationId xmlns:p14="http://schemas.microsoft.com/office/powerpoint/2010/main" val="3851713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1599717" y="2178953"/>
            <a:ext cx="8528257" cy="1964512"/>
          </a:xfrm>
          <a:prstGeom prst="rect">
            <a:avLst/>
          </a:prstGeom>
        </p:spPr>
        <p:txBody>
          <a:bodyPr wrap="square">
            <a:spAutoFit/>
          </a:bodyPr>
          <a:lstStyle/>
          <a:p>
            <a:pPr algn="ctr">
              <a:lnSpc>
                <a:spcPct val="150000"/>
              </a:lnSpc>
            </a:pPr>
            <a:r>
              <a:rPr lang="pt-BR" sz="2800" dirty="0">
                <a:solidFill>
                  <a:schemeClr val="tx1">
                    <a:lumMod val="65000"/>
                    <a:lumOff val="35000"/>
                  </a:schemeClr>
                </a:solidFill>
                <a:latin typeface="Candara" panose="020E0502030303020204" pitchFamily="34" charset="0"/>
              </a:rPr>
              <a:t>“A escola deve se encarregar do recebimento, do registro, da escrituração e do arquivamento de muitos documentos em seus processos internos.”</a:t>
            </a:r>
          </a:p>
        </p:txBody>
      </p:sp>
      <p:sp>
        <p:nvSpPr>
          <p:cNvPr id="2" name="CaixaDeTexto 1">
            <a:extLst>
              <a:ext uri="{FF2B5EF4-FFF2-40B4-BE49-F238E27FC236}">
                <a16:creationId xmlns:a16="http://schemas.microsoft.com/office/drawing/2014/main" id="{E4DC36F5-47BC-D2CA-1BC8-55FD2C998F14}"/>
              </a:ext>
            </a:extLst>
          </p:cNvPr>
          <p:cNvSpPr txBox="1"/>
          <p:nvPr/>
        </p:nvSpPr>
        <p:spPr>
          <a:xfrm>
            <a:off x="6898398" y="4767782"/>
            <a:ext cx="4650658"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(Pablo </a:t>
            </a:r>
            <a:r>
              <a:rPr lang="pt-BR" sz="1800" dirty="0" err="1">
                <a:solidFill>
                  <a:schemeClr val="tx1">
                    <a:lumMod val="65000"/>
                    <a:lumOff val="35000"/>
                  </a:schemeClr>
                </a:solidFill>
                <a:latin typeface="Candara" panose="020E0502030303020204" pitchFamily="34" charset="0"/>
              </a:rPr>
              <a:t>Bes</a:t>
            </a:r>
            <a:r>
              <a:rPr lang="pt-BR" sz="1800" dirty="0">
                <a:solidFill>
                  <a:schemeClr val="tx1">
                    <a:lumMod val="65000"/>
                    <a:lumOff val="35000"/>
                  </a:schemeClr>
                </a:solidFill>
                <a:latin typeface="Candara" panose="020E0502030303020204" pitchFamily="34" charset="0"/>
              </a:rPr>
              <a:t>, et al, </a:t>
            </a:r>
            <a:r>
              <a:rPr lang="pt-BR" sz="1800" b="0" i="0" u="none" strike="noStrike" baseline="0" dirty="0">
                <a:solidFill>
                  <a:schemeClr val="tx1">
                    <a:lumMod val="65000"/>
                    <a:lumOff val="35000"/>
                  </a:schemeClr>
                </a:solidFill>
                <a:latin typeface="Candara" panose="020E0502030303020204" pitchFamily="34" charset="0"/>
              </a:rPr>
              <a:t>2020. p. 13)</a:t>
            </a:r>
            <a:endParaRPr lang="pt-BR" sz="1800" dirty="0"/>
          </a:p>
        </p:txBody>
      </p:sp>
    </p:spTree>
    <p:extLst>
      <p:ext uri="{BB962C8B-B14F-4D97-AF65-F5344CB8AC3E}">
        <p14:creationId xmlns:p14="http://schemas.microsoft.com/office/powerpoint/2010/main" val="2735707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1927122" y="4151091"/>
            <a:ext cx="8058937" cy="1055545"/>
          </a:xfrm>
          <a:prstGeom prst="rect">
            <a:avLst/>
          </a:prstGeom>
        </p:spPr>
        <p:txBody>
          <a:bodyPr wrap="square">
            <a:spAutoFit/>
          </a:bodyPr>
          <a:lstStyle/>
          <a:p>
            <a:pPr algn="ctr">
              <a:lnSpc>
                <a:spcPct val="150000"/>
              </a:lnSpc>
            </a:pPr>
            <a:r>
              <a:rPr lang="pt-BR" sz="2200" b="1" dirty="0">
                <a:solidFill>
                  <a:srgbClr val="C00000"/>
                </a:solidFill>
                <a:latin typeface="Candara" panose="020E0502030303020204" pitchFamily="34" charset="0"/>
              </a:rPr>
              <a:t>Essas informações escrituradas pela escola podem ser realizadas em suporte impresso, em papel, e em meio digital. </a:t>
            </a:r>
          </a:p>
        </p:txBody>
      </p:sp>
      <p:sp>
        <p:nvSpPr>
          <p:cNvPr id="8" name="CaixaDeTexto 7">
            <a:extLst>
              <a:ext uri="{FF2B5EF4-FFF2-40B4-BE49-F238E27FC236}">
                <a16:creationId xmlns:a16="http://schemas.microsoft.com/office/drawing/2014/main" id="{CEF200C3-877D-A058-BCD9-0D48DC64E993}"/>
              </a:ext>
            </a:extLst>
          </p:cNvPr>
          <p:cNvSpPr txBox="1"/>
          <p:nvPr/>
        </p:nvSpPr>
        <p:spPr>
          <a:xfrm>
            <a:off x="1927122" y="1277612"/>
            <a:ext cx="7787150" cy="196451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8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Documento</a:t>
            </a:r>
            <a:r>
              <a:rPr kumimoji="0" lang="pt-BR" sz="28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 pode ser entendido como um “[…] registro de uma informação independentemente da natureza do suporte que a contém” </a:t>
            </a:r>
          </a:p>
        </p:txBody>
      </p:sp>
      <p:sp>
        <p:nvSpPr>
          <p:cNvPr id="10" name="CaixaDeTexto 9">
            <a:extLst>
              <a:ext uri="{FF2B5EF4-FFF2-40B4-BE49-F238E27FC236}">
                <a16:creationId xmlns:a16="http://schemas.microsoft.com/office/drawing/2014/main" id="{B88D2B51-132D-3FB5-4DCB-99F269D26EF0}"/>
              </a:ext>
            </a:extLst>
          </p:cNvPr>
          <p:cNvSpPr txBox="1"/>
          <p:nvPr/>
        </p:nvSpPr>
        <p:spPr>
          <a:xfrm>
            <a:off x="7502014" y="3242124"/>
            <a:ext cx="2212258" cy="464871"/>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8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(Ribeiro, 1992, p. 43) </a:t>
            </a:r>
          </a:p>
        </p:txBody>
      </p:sp>
    </p:spTree>
    <p:extLst>
      <p:ext uri="{BB962C8B-B14F-4D97-AF65-F5344CB8AC3E}">
        <p14:creationId xmlns:p14="http://schemas.microsoft.com/office/powerpoint/2010/main" val="1215261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09448" y="1462638"/>
            <a:ext cx="10366707" cy="3256148"/>
          </a:xfrm>
          <a:prstGeom prst="rect">
            <a:avLst/>
          </a:prstGeom>
        </p:spPr>
        <p:txBody>
          <a:bodyPr wrap="square">
            <a:spAutoFit/>
          </a:bodyPr>
          <a:lstStyle/>
          <a:p>
            <a:pPr algn="just"/>
            <a:r>
              <a:rPr lang="pt-BR" sz="2200" dirty="0">
                <a:solidFill>
                  <a:schemeClr val="tx1">
                    <a:lumMod val="65000"/>
                    <a:lumOff val="35000"/>
                  </a:schemeClr>
                </a:solidFill>
                <a:latin typeface="Candara" panose="020E0502030303020204" pitchFamily="34" charset="0"/>
              </a:rPr>
              <a:t>No contexto educacional, documento é algo que orienta, organiza ou normatiza as atividades da escola. </a:t>
            </a:r>
          </a:p>
          <a:p>
            <a:pPr algn="just"/>
            <a:endParaRPr lang="pt-BR" sz="2200" dirty="0">
              <a:solidFill>
                <a:schemeClr val="tx1">
                  <a:lumMod val="65000"/>
                  <a:lumOff val="35000"/>
                </a:schemeClr>
              </a:solidFill>
              <a:latin typeface="Candara" panose="020E0502030303020204" pitchFamily="34" charset="0"/>
            </a:endParaRPr>
          </a:p>
          <a:p>
            <a:pPr algn="just"/>
            <a:r>
              <a:rPr lang="pt-BR" sz="2200" b="1" dirty="0">
                <a:solidFill>
                  <a:schemeClr val="tx1">
                    <a:lumMod val="65000"/>
                    <a:lumOff val="35000"/>
                  </a:schemeClr>
                </a:solidFill>
                <a:latin typeface="Candara" panose="020E0502030303020204" pitchFamily="34" charset="0"/>
              </a:rPr>
              <a:t>Exemplos de documentos escolares:</a:t>
            </a:r>
          </a:p>
          <a:p>
            <a:pPr algn="just"/>
            <a:endParaRPr lang="pt-BR" sz="2200" b="1" dirty="0">
              <a:solidFill>
                <a:schemeClr val="tx1">
                  <a:lumMod val="65000"/>
                  <a:lumOff val="35000"/>
                </a:schemeClr>
              </a:solidFill>
              <a:latin typeface="Candara" panose="020E0502030303020204" pitchFamily="34" charset="0"/>
            </a:endParaRP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Projeto Político-Pedagógico (PPP)</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Regimento Escolar</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Calendário Escolar</a:t>
            </a:r>
          </a:p>
          <a:p>
            <a:pPr algn="just">
              <a:lnSpc>
                <a:spcPct val="150000"/>
              </a:lnSpc>
            </a:pPr>
            <a:endParaRPr lang="pt-BR" sz="2200"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158999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36134" y="1418828"/>
            <a:ext cx="10448176" cy="4271810"/>
          </a:xfrm>
          <a:prstGeom prst="rect">
            <a:avLst/>
          </a:prstGeom>
        </p:spPr>
        <p:txBody>
          <a:bodyPr wrap="square">
            <a:spAutoFit/>
          </a:bodyPr>
          <a:lstStyle/>
          <a:p>
            <a:pPr algn="just"/>
            <a:r>
              <a:rPr lang="pt-BR" sz="2200" dirty="0">
                <a:solidFill>
                  <a:schemeClr val="tx1">
                    <a:lumMod val="65000"/>
                    <a:lumOff val="35000"/>
                  </a:schemeClr>
                </a:solidFill>
                <a:latin typeface="Candara" panose="020E0502030303020204" pitchFamily="34" charset="0"/>
              </a:rPr>
              <a:t>Um registro é a evidência de que algo foi feito, ocorreu ou foi cumprido. Ele é elaborado depois de uma ação e não deve ser alterado, pois serve como comprovação do que ocorreu na prática.</a:t>
            </a:r>
          </a:p>
          <a:p>
            <a:pPr algn="just"/>
            <a:endParaRPr lang="pt-BR" sz="2200" dirty="0">
              <a:solidFill>
                <a:schemeClr val="tx1">
                  <a:lumMod val="65000"/>
                  <a:lumOff val="35000"/>
                </a:schemeClr>
              </a:solidFill>
              <a:latin typeface="Candara" panose="020E0502030303020204" pitchFamily="34" charset="0"/>
            </a:endParaRPr>
          </a:p>
          <a:p>
            <a:pPr algn="just"/>
            <a:r>
              <a:rPr lang="pt-BR" sz="2200" b="1" dirty="0">
                <a:solidFill>
                  <a:schemeClr val="tx1">
                    <a:lumMod val="65000"/>
                    <a:lumOff val="35000"/>
                  </a:schemeClr>
                </a:solidFill>
                <a:latin typeface="Candara" panose="020E0502030303020204" pitchFamily="34" charset="0"/>
              </a:rPr>
              <a:t>Exemplos de registros escolares:</a:t>
            </a:r>
          </a:p>
          <a:p>
            <a:pPr algn="just"/>
            <a:endParaRPr lang="pt-BR" sz="2200" dirty="0">
              <a:solidFill>
                <a:schemeClr val="tx1">
                  <a:lumMod val="65000"/>
                  <a:lumOff val="35000"/>
                </a:schemeClr>
              </a:solidFill>
              <a:latin typeface="Candara" panose="020E0502030303020204" pitchFamily="34" charset="0"/>
            </a:endParaRP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Diário de classe</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Ata de reunião pedagógica</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Boletim do aluno</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Ficha de matrícula assinada</a:t>
            </a: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Relatórios de ações e projetos educacionais </a:t>
            </a:r>
          </a:p>
          <a:p>
            <a:pPr algn="just">
              <a:lnSpc>
                <a:spcPct val="150000"/>
              </a:lnSpc>
            </a:pPr>
            <a:endParaRPr lang="pt-BR" sz="2200"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41585547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6" name="Google Shape;189;p12">
            <a:extLst>
              <a:ext uri="{FF2B5EF4-FFF2-40B4-BE49-F238E27FC236}">
                <a16:creationId xmlns:a16="http://schemas.microsoft.com/office/drawing/2014/main" id="{2E9B3BFB-8B66-4995-B6F6-701470EB99F4}"/>
              </a:ext>
            </a:extLst>
          </p:cNvPr>
          <p:cNvSpPr txBox="1"/>
          <p:nvPr/>
        </p:nvSpPr>
        <p:spPr>
          <a:xfrm>
            <a:off x="341819" y="603347"/>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Documentos produzidos na escola</a:t>
            </a:r>
            <a:endParaRPr lang="pt-BR" sz="3000" dirty="0">
              <a:solidFill>
                <a:srgbClr val="C00000"/>
              </a:solidFill>
              <a:latin typeface="Candara" panose="020E0502030303020204" pitchFamily="34" charset="0"/>
            </a:endParaRPr>
          </a:p>
        </p:txBody>
      </p:sp>
      <p:sp>
        <p:nvSpPr>
          <p:cNvPr id="4" name="CaixaDeTexto 3">
            <a:extLst>
              <a:ext uri="{FF2B5EF4-FFF2-40B4-BE49-F238E27FC236}">
                <a16:creationId xmlns:a16="http://schemas.microsoft.com/office/drawing/2014/main" id="{7FF33584-A626-7E74-C40F-8AA977B1407A}"/>
              </a:ext>
            </a:extLst>
          </p:cNvPr>
          <p:cNvSpPr txBox="1"/>
          <p:nvPr/>
        </p:nvSpPr>
        <p:spPr>
          <a:xfrm>
            <a:off x="432620" y="1531729"/>
            <a:ext cx="10441858" cy="3359061"/>
          </a:xfrm>
          <a:prstGeom prst="rect">
            <a:avLst/>
          </a:prstGeom>
          <a:noFill/>
        </p:spPr>
        <p:txBody>
          <a:bodyPr wrap="square">
            <a:spAutoFit/>
          </a:bodyPr>
          <a:lstStyle/>
          <a:p>
            <a:pPr marL="88900" algn="ctr">
              <a:lnSpc>
                <a:spcPct val="150000"/>
              </a:lnSpc>
            </a:pPr>
            <a:r>
              <a:rPr lang="pt-BR" sz="2400" dirty="0">
                <a:solidFill>
                  <a:schemeClr val="tx1">
                    <a:lumMod val="65000"/>
                    <a:lumOff val="35000"/>
                  </a:schemeClr>
                </a:solidFill>
                <a:latin typeface="Candara" panose="020E0502030303020204" pitchFamily="34" charset="0"/>
              </a:rPr>
              <a:t>“As instituições escolares constituem, independentemente de suas origens ou natureza, uma amostra significativa do que realmente acontece no contexto educacional de um determinado país. Juntamente com seus atores, as instituições escolares produzem diversos tipos de documentos e registros de caráter administrativo, pedagógico e histórico, exigidos pela administração e pelo cotidiano burocrático, que perpassam inclusive seu âmbito pedagógico.”</a:t>
            </a:r>
          </a:p>
        </p:txBody>
      </p:sp>
      <p:sp>
        <p:nvSpPr>
          <p:cNvPr id="8" name="CaixaDeTexto 7">
            <a:extLst>
              <a:ext uri="{FF2B5EF4-FFF2-40B4-BE49-F238E27FC236}">
                <a16:creationId xmlns:a16="http://schemas.microsoft.com/office/drawing/2014/main" id="{077CCB91-FC5B-D5A0-AFAF-E176BF78EA8F}"/>
              </a:ext>
            </a:extLst>
          </p:cNvPr>
          <p:cNvSpPr txBox="1"/>
          <p:nvPr/>
        </p:nvSpPr>
        <p:spPr>
          <a:xfrm>
            <a:off x="8455743" y="5265216"/>
            <a:ext cx="2418735"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(Furtado, 2011, p. 150) </a:t>
            </a:r>
            <a:endParaRPr lang="pt-BR" sz="1800" dirty="0"/>
          </a:p>
        </p:txBody>
      </p:sp>
    </p:spTree>
    <p:extLst>
      <p:ext uri="{BB962C8B-B14F-4D97-AF65-F5344CB8AC3E}">
        <p14:creationId xmlns:p14="http://schemas.microsoft.com/office/powerpoint/2010/main" val="2385892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41819" y="1551157"/>
            <a:ext cx="10396204" cy="410253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A secretaria é o espaço educacional responsável pela guarda da memória de toda a documentação produzida e recebida, seja de alunos ou funcionários que atuam na escola, garantindo assim a veracidade das informações e o controle de toda situação escolar, de forma escrita ou informatizada.</a:t>
            </a:r>
          </a:p>
          <a:p>
            <a:pPr marL="342900" indent="-342900" algn="just">
              <a:lnSpc>
                <a:spcPct val="150000"/>
              </a:lnSpc>
              <a:buFont typeface="Arial" panose="020B0604020202020204" pitchFamily="34" charset="0"/>
              <a:buChar char="•"/>
            </a:pPr>
            <a:endParaRPr lang="pt-BR" sz="2200" dirty="0">
              <a:solidFill>
                <a:schemeClr val="tx1">
                  <a:lumMod val="65000"/>
                  <a:lumOff val="35000"/>
                </a:schemeClr>
              </a:solidFill>
              <a:latin typeface="Candara" panose="020E0502030303020204" pitchFamily="34" charset="0"/>
            </a:endParaRP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Junto ao diretor, o secretário escolar é responsável pelo atendimento das demandas documentais da escola, e seu comportamento deve ser ético e profissional. </a:t>
            </a:r>
          </a:p>
        </p:txBody>
      </p:sp>
      <p:sp>
        <p:nvSpPr>
          <p:cNvPr id="6" name="Google Shape;189;p12">
            <a:extLst>
              <a:ext uri="{FF2B5EF4-FFF2-40B4-BE49-F238E27FC236}">
                <a16:creationId xmlns:a16="http://schemas.microsoft.com/office/drawing/2014/main" id="{2E9B3BFB-8B66-4995-B6F6-701470EB99F4}"/>
              </a:ext>
            </a:extLst>
          </p:cNvPr>
          <p:cNvSpPr txBox="1"/>
          <p:nvPr/>
        </p:nvSpPr>
        <p:spPr>
          <a:xfrm>
            <a:off x="341819" y="603347"/>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Funções da secretaria escolar</a:t>
            </a:r>
            <a:endParaRPr lang="pt-BR" sz="3000" dirty="0">
              <a:solidFill>
                <a:srgbClr val="C00000"/>
              </a:solidFill>
              <a:latin typeface="Candara" panose="020E0502030303020204" pitchFamily="34" charset="0"/>
            </a:endParaRPr>
          </a:p>
        </p:txBody>
      </p:sp>
    </p:spTree>
    <p:extLst>
      <p:ext uri="{BB962C8B-B14F-4D97-AF65-F5344CB8AC3E}">
        <p14:creationId xmlns:p14="http://schemas.microsoft.com/office/powerpoint/2010/main" val="3581057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75463" y="1413505"/>
            <a:ext cx="10396204" cy="3257174"/>
          </a:xfrm>
          <a:prstGeom prst="rect">
            <a:avLst/>
          </a:prstGeom>
        </p:spPr>
        <p:txBody>
          <a:bodyPr wrap="square">
            <a:spAutoFit/>
          </a:bodyPr>
          <a:lstStyle/>
          <a:p>
            <a:pPr algn="ctr">
              <a:lnSpc>
                <a:spcPct val="150000"/>
              </a:lnSpc>
            </a:pPr>
            <a:r>
              <a:rPr lang="pt-BR" sz="2800" dirty="0">
                <a:solidFill>
                  <a:schemeClr val="tx1">
                    <a:lumMod val="65000"/>
                    <a:lumOff val="35000"/>
                  </a:schemeClr>
                </a:solidFill>
                <a:latin typeface="Candara" panose="020E0502030303020204" pitchFamily="34" charset="0"/>
              </a:rPr>
              <a:t>“É necessário que a secretaria escolar seja um ambiente organizado e com uma rotina de trabalho ágil, correta e embasada na legislação vigente. Deve ser, ainda, de fácil acesso a toda comunidade escolar, pois é por meio desta que professores, funcionários, pais, alunos e comunidade em geral têm o primeiro acesso à escola.”</a:t>
            </a:r>
          </a:p>
        </p:txBody>
      </p:sp>
      <p:sp>
        <p:nvSpPr>
          <p:cNvPr id="4" name="CaixaDeTexto 3">
            <a:extLst>
              <a:ext uri="{FF2B5EF4-FFF2-40B4-BE49-F238E27FC236}">
                <a16:creationId xmlns:a16="http://schemas.microsoft.com/office/drawing/2014/main" id="{02F50F00-D279-5E1B-03AB-F88C8595B485}"/>
              </a:ext>
            </a:extLst>
          </p:cNvPr>
          <p:cNvSpPr txBox="1"/>
          <p:nvPr/>
        </p:nvSpPr>
        <p:spPr>
          <a:xfrm>
            <a:off x="8334944" y="4840900"/>
            <a:ext cx="2536723" cy="369332"/>
          </a:xfrm>
          <a:prstGeom prst="rect">
            <a:avLst/>
          </a:prstGeom>
          <a:noFill/>
        </p:spPr>
        <p:txBody>
          <a:bodyPr wrap="square">
            <a:spAutoFit/>
          </a:bodyPr>
          <a:lstStyle/>
          <a:p>
            <a:r>
              <a:rPr lang="pt-BR" sz="1800" dirty="0">
                <a:solidFill>
                  <a:schemeClr val="tx1">
                    <a:lumMod val="65000"/>
                    <a:lumOff val="35000"/>
                  </a:schemeClr>
                </a:solidFill>
                <a:latin typeface="Candara" panose="020E0502030303020204" pitchFamily="34" charset="0"/>
              </a:rPr>
              <a:t>(Favaro, 2014, p. 24)</a:t>
            </a:r>
            <a:endParaRPr lang="pt-BR" sz="1800" dirty="0"/>
          </a:p>
        </p:txBody>
      </p:sp>
    </p:spTree>
    <p:extLst>
      <p:ext uri="{BB962C8B-B14F-4D97-AF65-F5344CB8AC3E}">
        <p14:creationId xmlns:p14="http://schemas.microsoft.com/office/powerpoint/2010/main" val="2173434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45967" y="2026340"/>
            <a:ext cx="10396204" cy="1563377"/>
          </a:xfrm>
          <a:prstGeom prst="rect">
            <a:avLst/>
          </a:prstGeom>
        </p:spPr>
        <p:txBody>
          <a:bodyPr wrap="square">
            <a:spAutoFit/>
          </a:bodyPr>
          <a:lstStyle/>
          <a:p>
            <a:pPr algn="just">
              <a:lnSpc>
                <a:spcPct val="150000"/>
              </a:lnSpc>
            </a:pPr>
            <a:r>
              <a:rPr lang="pt-BR" sz="2200" dirty="0">
                <a:solidFill>
                  <a:schemeClr val="tx1">
                    <a:lumMod val="65000"/>
                    <a:lumOff val="35000"/>
                  </a:schemeClr>
                </a:solidFill>
                <a:latin typeface="Candara" panose="020E0502030303020204" pitchFamily="34" charset="0"/>
              </a:rPr>
              <a:t>Vimos que as atividades escolares diárias têm relação direta com o recebimento, a produção (registro e escrituração) e o arquivamento de documentos, que costumam ser centralizados na secretaria da escola. </a:t>
            </a:r>
          </a:p>
        </p:txBody>
      </p:sp>
      <p:sp>
        <p:nvSpPr>
          <p:cNvPr id="7" name="Google Shape;189;p12">
            <a:extLst>
              <a:ext uri="{FF2B5EF4-FFF2-40B4-BE49-F238E27FC236}">
                <a16:creationId xmlns:a16="http://schemas.microsoft.com/office/drawing/2014/main" id="{5751C49F-0C9E-4704-80BC-05995A119788}"/>
              </a:ext>
            </a:extLst>
          </p:cNvPr>
          <p:cNvSpPr txBox="1"/>
          <p:nvPr/>
        </p:nvSpPr>
        <p:spPr>
          <a:xfrm>
            <a:off x="341819" y="612678"/>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Documentos escolares oficiais</a:t>
            </a:r>
            <a:endParaRPr lang="pt-BR" sz="3000" dirty="0">
              <a:solidFill>
                <a:srgbClr val="C00000"/>
              </a:solidFill>
              <a:latin typeface="Candara" panose="020E0502030303020204" pitchFamily="34" charset="0"/>
            </a:endParaRPr>
          </a:p>
        </p:txBody>
      </p:sp>
      <p:sp>
        <p:nvSpPr>
          <p:cNvPr id="8" name="CaixaDeTexto 7">
            <a:extLst>
              <a:ext uri="{FF2B5EF4-FFF2-40B4-BE49-F238E27FC236}">
                <a16:creationId xmlns:a16="http://schemas.microsoft.com/office/drawing/2014/main" id="{79DDCF12-5F17-BFED-5ABE-2EC128657C41}"/>
              </a:ext>
            </a:extLst>
          </p:cNvPr>
          <p:cNvSpPr txBox="1"/>
          <p:nvPr/>
        </p:nvSpPr>
        <p:spPr>
          <a:xfrm>
            <a:off x="2507755" y="4067707"/>
            <a:ext cx="6272628" cy="13977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2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Essa documentação pode ser classificada em </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2200" b="1"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interna, externa, individual </a:t>
            </a:r>
            <a:r>
              <a:rPr kumimoji="0" lang="pt-BR" sz="22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e </a:t>
            </a:r>
            <a:r>
              <a:rPr kumimoji="0" lang="pt-BR" sz="2200" b="1"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coletiva</a:t>
            </a:r>
            <a:r>
              <a:rPr kumimoji="0" lang="pt-BR" sz="22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 </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pt-BR"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(DISTRITO FEDERAL, 2018; PARANÁ, 2006).</a:t>
            </a:r>
            <a:endParaRPr kumimoji="0" lang="pt-BR" sz="18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p:txBody>
      </p:sp>
    </p:spTree>
    <p:extLst>
      <p:ext uri="{BB962C8B-B14F-4D97-AF65-F5344CB8AC3E}">
        <p14:creationId xmlns:p14="http://schemas.microsoft.com/office/powerpoint/2010/main" val="3831083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57476" y="679799"/>
            <a:ext cx="10396204" cy="4610365"/>
          </a:xfrm>
          <a:prstGeom prst="rect">
            <a:avLst/>
          </a:prstGeom>
        </p:spPr>
        <p:txBody>
          <a:bodyPr wrap="square">
            <a:spAutoFit/>
          </a:bodyPr>
          <a:lstStyle/>
          <a:p>
            <a:pPr algn="just">
              <a:lnSpc>
                <a:spcPct val="150000"/>
              </a:lnSpc>
            </a:pPr>
            <a:r>
              <a:rPr lang="pt-BR" sz="2200" b="1" dirty="0">
                <a:solidFill>
                  <a:schemeClr val="tx1">
                    <a:lumMod val="65000"/>
                    <a:lumOff val="35000"/>
                  </a:schemeClr>
                </a:solidFill>
                <a:latin typeface="Candara" panose="020E0502030303020204" pitchFamily="34" charset="0"/>
              </a:rPr>
              <a:t>DOCUMENTAÇÃO INTERNA</a:t>
            </a:r>
          </a:p>
          <a:p>
            <a:pPr algn="just">
              <a:lnSpc>
                <a:spcPct val="150000"/>
              </a:lnSpc>
            </a:pPr>
            <a:endParaRPr lang="pt-BR" sz="2200" b="1" dirty="0">
              <a:solidFill>
                <a:schemeClr val="tx1">
                  <a:lumMod val="65000"/>
                  <a:lumOff val="35000"/>
                </a:schemeClr>
              </a:solidFill>
              <a:latin typeface="Candara" panose="020E0502030303020204" pitchFamily="34" charset="0"/>
            </a:endParaRPr>
          </a:p>
          <a:p>
            <a:pPr algn="just">
              <a:lnSpc>
                <a:spcPct val="150000"/>
              </a:lnSpc>
            </a:pPr>
            <a:r>
              <a:rPr lang="pt-BR" sz="2200" dirty="0">
                <a:solidFill>
                  <a:schemeClr val="tx1">
                    <a:lumMod val="65000"/>
                    <a:lumOff val="35000"/>
                  </a:schemeClr>
                </a:solidFill>
                <a:latin typeface="Candara" panose="020E0502030303020204" pitchFamily="34" charset="0"/>
              </a:rPr>
              <a:t>Os documentos internos (com uso dentro da escola) costumam ser: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diários de classe dos professores;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relatórios internos da IE/UEX (unidade executora);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relação de estudantes da escola;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requerimentos de uso interno no âmbito da IE/UE (unidade escolar);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boletins dos alunos;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atas de classe e demais órgãos colegiados que existam na escola.</a:t>
            </a:r>
            <a:endParaRPr lang="pt-BR" sz="2200" b="1"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28437245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06638" y="615986"/>
            <a:ext cx="10870962" cy="5118196"/>
          </a:xfrm>
          <a:prstGeom prst="rect">
            <a:avLst/>
          </a:prstGeom>
        </p:spPr>
        <p:txBody>
          <a:bodyPr wrap="square">
            <a:spAutoFit/>
          </a:bodyPr>
          <a:lstStyle/>
          <a:p>
            <a:pPr algn="just">
              <a:lnSpc>
                <a:spcPct val="150000"/>
              </a:lnSpc>
            </a:pPr>
            <a:r>
              <a:rPr lang="pt-BR" sz="2200" b="1" dirty="0">
                <a:solidFill>
                  <a:schemeClr val="tx1">
                    <a:lumMod val="65000"/>
                    <a:lumOff val="35000"/>
                  </a:schemeClr>
                </a:solidFill>
                <a:latin typeface="Candara" panose="020E0502030303020204" pitchFamily="34" charset="0"/>
              </a:rPr>
              <a:t>DOCUMENTAÇÃO EXTERNA</a:t>
            </a:r>
          </a:p>
          <a:p>
            <a:pPr algn="just">
              <a:lnSpc>
                <a:spcPct val="150000"/>
              </a:lnSpc>
            </a:pPr>
            <a:endParaRPr lang="pt-BR" sz="2200" b="1" dirty="0">
              <a:solidFill>
                <a:schemeClr val="tx1">
                  <a:lumMod val="65000"/>
                  <a:lumOff val="35000"/>
                </a:schemeClr>
              </a:solidFill>
              <a:latin typeface="Candara" panose="020E0502030303020204" pitchFamily="34" charset="0"/>
            </a:endParaRPr>
          </a:p>
          <a:p>
            <a:pPr algn="just">
              <a:lnSpc>
                <a:spcPct val="150000"/>
              </a:lnSpc>
            </a:pPr>
            <a:r>
              <a:rPr lang="pt-BR" sz="2200" dirty="0">
                <a:solidFill>
                  <a:schemeClr val="tx1">
                    <a:lumMod val="65000"/>
                    <a:lumOff val="35000"/>
                  </a:schemeClr>
                </a:solidFill>
                <a:latin typeface="Candara" panose="020E0502030303020204" pitchFamily="34" charset="0"/>
              </a:rPr>
              <a:t>Os documentos externos servem para propósitos exteriores à IE. São eles: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declarações produzidas pela secretaria escolar;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fichas individuais do aluno e de transferência;</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históricos escolares;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certificados e diplomas entregues pela IE;</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carteirinhas estudantis;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todos os relatórios (externos) que porventura venham a ser solicitados por órgãos de controle, como a Secretaria de Educação ou a própria Prefeitura Municipal.</a:t>
            </a:r>
          </a:p>
        </p:txBody>
      </p:sp>
      <p:sp>
        <p:nvSpPr>
          <p:cNvPr id="4" name="CaixaDeTexto 3">
            <a:extLst>
              <a:ext uri="{FF2B5EF4-FFF2-40B4-BE49-F238E27FC236}">
                <a16:creationId xmlns:a16="http://schemas.microsoft.com/office/drawing/2014/main" id="{4FE4E314-B56A-4312-A44E-DF5167098490}"/>
              </a:ext>
            </a:extLst>
          </p:cNvPr>
          <p:cNvSpPr txBox="1"/>
          <p:nvPr/>
        </p:nvSpPr>
        <p:spPr>
          <a:xfrm>
            <a:off x="673509" y="5631626"/>
            <a:ext cx="2453148" cy="382092"/>
          </a:xfrm>
          <a:prstGeom prst="rect">
            <a:avLst/>
          </a:prstGeom>
          <a:noFill/>
        </p:spPr>
        <p:txBody>
          <a:bodyPr wrap="square">
            <a:spAutoFit/>
          </a:bodyPr>
          <a:lstStyle/>
          <a:p>
            <a:pPr algn="just">
              <a:lnSpc>
                <a:spcPct val="150000"/>
              </a:lnSpc>
            </a:pPr>
            <a:r>
              <a:rPr lang="pt-BR" sz="1400" dirty="0">
                <a:solidFill>
                  <a:schemeClr val="tx1">
                    <a:lumMod val="65000"/>
                    <a:lumOff val="35000"/>
                  </a:schemeClr>
                </a:solidFill>
                <a:latin typeface="Candara" panose="020E0502030303020204" pitchFamily="34" charset="0"/>
              </a:rPr>
              <a:t>(DISTRITO FEDERAL, 2018)</a:t>
            </a:r>
            <a:endParaRPr lang="pt-BR" sz="1400" b="1"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4121718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090120" y="1631649"/>
            <a:ext cx="7783253" cy="3594702"/>
          </a:xfrm>
          <a:prstGeom prst="rect">
            <a:avLst/>
          </a:prstGeom>
        </p:spPr>
        <p:txBody>
          <a:bodyPr wrap="square">
            <a:spAutoFit/>
          </a:bodyPr>
          <a:lstStyle/>
          <a:p>
            <a:pPr algn="just">
              <a:lnSpc>
                <a:spcPct val="150000"/>
              </a:lnSpc>
            </a:pPr>
            <a:r>
              <a:rPr lang="pt-BR" sz="2200" dirty="0">
                <a:solidFill>
                  <a:schemeClr val="tx1">
                    <a:lumMod val="65000"/>
                    <a:lumOff val="35000"/>
                  </a:schemeClr>
                </a:solidFill>
                <a:latin typeface="Candara" panose="020E0502030303020204" pitchFamily="34" charset="0"/>
              </a:rPr>
              <a:t>Muitos dos documentos externos produzidos pela escola podem ser utilizados em outras áreas normalmente envolvidas com os direitos da criança, como os Centros de Referência da Assistência Social (CRAS), o Conselho Tutelar e as Promotorias da Infância e da Juventude. Isso comprova a importância de que a escrituração seja feita com precisão e com procedimentos para torná-los devidamente oficiais.</a:t>
            </a:r>
            <a:endParaRPr lang="pt-BR" sz="2200" b="1" dirty="0">
              <a:solidFill>
                <a:schemeClr val="tx1">
                  <a:lumMod val="65000"/>
                  <a:lumOff val="35000"/>
                </a:schemeClr>
              </a:solidFill>
              <a:latin typeface="Candara" panose="020E0502030303020204" pitchFamily="34" charset="0"/>
            </a:endParaRPr>
          </a:p>
        </p:txBody>
      </p:sp>
      <p:grpSp>
        <p:nvGrpSpPr>
          <p:cNvPr id="15" name="Agrupar 14">
            <a:extLst>
              <a:ext uri="{FF2B5EF4-FFF2-40B4-BE49-F238E27FC236}">
                <a16:creationId xmlns:a16="http://schemas.microsoft.com/office/drawing/2014/main" id="{5A0C7386-6CD6-810E-E444-8A9000DACC0A}"/>
              </a:ext>
            </a:extLst>
          </p:cNvPr>
          <p:cNvGrpSpPr/>
          <p:nvPr/>
        </p:nvGrpSpPr>
        <p:grpSpPr>
          <a:xfrm>
            <a:off x="195591" y="2539095"/>
            <a:ext cx="2639361" cy="1302733"/>
            <a:chOff x="296720" y="672339"/>
            <a:chExt cx="2798386" cy="1302733"/>
          </a:xfrm>
        </p:grpSpPr>
        <p:grpSp>
          <p:nvGrpSpPr>
            <p:cNvPr id="14" name="Agrupar 13">
              <a:extLst>
                <a:ext uri="{FF2B5EF4-FFF2-40B4-BE49-F238E27FC236}">
                  <a16:creationId xmlns:a16="http://schemas.microsoft.com/office/drawing/2014/main" id="{5A3D70D5-CE12-277A-2181-489D0EDC1125}"/>
                </a:ext>
              </a:extLst>
            </p:cNvPr>
            <p:cNvGrpSpPr/>
            <p:nvPr/>
          </p:nvGrpSpPr>
          <p:grpSpPr>
            <a:xfrm>
              <a:off x="296720" y="1049348"/>
              <a:ext cx="2797059" cy="890569"/>
              <a:chOff x="550270" y="1091976"/>
              <a:chExt cx="2797059" cy="890569"/>
            </a:xfrm>
          </p:grpSpPr>
          <p:sp>
            <p:nvSpPr>
              <p:cNvPr id="9" name="Retângulo de cantos arredondados 23">
                <a:extLst>
                  <a:ext uri="{FF2B5EF4-FFF2-40B4-BE49-F238E27FC236}">
                    <a16:creationId xmlns:a16="http://schemas.microsoft.com/office/drawing/2014/main" id="{1CA091AE-9C0A-C786-551A-AC8928712D96}"/>
                  </a:ext>
                </a:extLst>
              </p:cNvPr>
              <p:cNvSpPr/>
              <p:nvPr/>
            </p:nvSpPr>
            <p:spPr>
              <a:xfrm rot="15690047">
                <a:off x="1547213" y="178915"/>
                <a:ext cx="784994" cy="2705424"/>
              </a:xfrm>
              <a:custGeom>
                <a:avLst/>
                <a:gdLst>
                  <a:gd name="connsiteX0" fmla="*/ 0 w 4248000"/>
                  <a:gd name="connsiteY0" fmla="*/ 644082 h 5006435"/>
                  <a:gd name="connsiteX1" fmla="*/ 644082 w 4248000"/>
                  <a:gd name="connsiteY1" fmla="*/ 0 h 5006435"/>
                  <a:gd name="connsiteX2" fmla="*/ 3603918 w 4248000"/>
                  <a:gd name="connsiteY2" fmla="*/ 0 h 5006435"/>
                  <a:gd name="connsiteX3" fmla="*/ 4248000 w 4248000"/>
                  <a:gd name="connsiteY3" fmla="*/ 644082 h 5006435"/>
                  <a:gd name="connsiteX4" fmla="*/ 4248000 w 4248000"/>
                  <a:gd name="connsiteY4" fmla="*/ 4362353 h 5006435"/>
                  <a:gd name="connsiteX5" fmla="*/ 3603918 w 4248000"/>
                  <a:gd name="connsiteY5" fmla="*/ 5006435 h 5006435"/>
                  <a:gd name="connsiteX6" fmla="*/ 644082 w 4248000"/>
                  <a:gd name="connsiteY6" fmla="*/ 5006435 h 5006435"/>
                  <a:gd name="connsiteX7" fmla="*/ 0 w 4248000"/>
                  <a:gd name="connsiteY7" fmla="*/ 4362353 h 5006435"/>
                  <a:gd name="connsiteX8" fmla="*/ 0 w 4248000"/>
                  <a:gd name="connsiteY8" fmla="*/ 644082 h 5006435"/>
                  <a:gd name="connsiteX0" fmla="*/ 0 w 4248000"/>
                  <a:gd name="connsiteY0" fmla="*/ 652794 h 5015147"/>
                  <a:gd name="connsiteX1" fmla="*/ 644082 w 4248000"/>
                  <a:gd name="connsiteY1" fmla="*/ 8712 h 5015147"/>
                  <a:gd name="connsiteX2" fmla="*/ 2037315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52794 h 5015147"/>
                  <a:gd name="connsiteX1" fmla="*/ 644082 w 4248000"/>
                  <a:gd name="connsiteY1" fmla="*/ 8712 h 5015147"/>
                  <a:gd name="connsiteX2" fmla="*/ 2055422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644082 w 4248000"/>
                  <a:gd name="connsiteY7" fmla="*/ 5006435 h 5006435"/>
                  <a:gd name="connsiteX8" fmla="*/ 0 w 4248000"/>
                  <a:gd name="connsiteY8" fmla="*/ 4362353 h 5006435"/>
                  <a:gd name="connsiteX9" fmla="*/ 0 w 4248000"/>
                  <a:gd name="connsiteY9" fmla="*/ 644082 h 5006435"/>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453959 w 4248000"/>
                  <a:gd name="connsiteY7" fmla="*/ 4924954 h 5006435"/>
                  <a:gd name="connsiteX8" fmla="*/ 0 w 4248000"/>
                  <a:gd name="connsiteY8" fmla="*/ 4362353 h 5006435"/>
                  <a:gd name="connsiteX9" fmla="*/ 0 w 4248000"/>
                  <a:gd name="connsiteY9" fmla="*/ 644082 h 5006435"/>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48000 w 4248000"/>
                  <a:gd name="connsiteY4" fmla="*/ 644082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38946 w 4248000"/>
                  <a:gd name="connsiteY4" fmla="*/ 580708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62239"/>
                  <a:gd name="connsiteY0" fmla="*/ 644082 h 4979274"/>
                  <a:gd name="connsiteX1" fmla="*/ 644082 w 4262239"/>
                  <a:gd name="connsiteY1" fmla="*/ 0 h 4979274"/>
                  <a:gd name="connsiteX2" fmla="*/ 2019208 w 4262239"/>
                  <a:gd name="connsiteY2" fmla="*/ 27502 h 4979274"/>
                  <a:gd name="connsiteX3" fmla="*/ 3603918 w 4262239"/>
                  <a:gd name="connsiteY3" fmla="*/ 0 h 4979274"/>
                  <a:gd name="connsiteX4" fmla="*/ 4238946 w 4262239"/>
                  <a:gd name="connsiteY4" fmla="*/ 580708 h 4979274"/>
                  <a:gd name="connsiteX5" fmla="*/ 4248000 w 4262239"/>
                  <a:gd name="connsiteY5" fmla="*/ 4362353 h 4979274"/>
                  <a:gd name="connsiteX6" fmla="*/ 3667293 w 4262239"/>
                  <a:gd name="connsiteY6" fmla="*/ 4979274 h 4979274"/>
                  <a:gd name="connsiteX7" fmla="*/ 453959 w 4262239"/>
                  <a:gd name="connsiteY7" fmla="*/ 4924954 h 4979274"/>
                  <a:gd name="connsiteX8" fmla="*/ 0 w 4262239"/>
                  <a:gd name="connsiteY8" fmla="*/ 4362353 h 4979274"/>
                  <a:gd name="connsiteX9" fmla="*/ 0 w 4262239"/>
                  <a:gd name="connsiteY9" fmla="*/ 644082 h 4979274"/>
                  <a:gd name="connsiteX0" fmla="*/ 0 w 4288112"/>
                  <a:gd name="connsiteY0" fmla="*/ 644082 h 4979274"/>
                  <a:gd name="connsiteX1" fmla="*/ 644082 w 4288112"/>
                  <a:gd name="connsiteY1" fmla="*/ 0 h 4979274"/>
                  <a:gd name="connsiteX2" fmla="*/ 2019208 w 4288112"/>
                  <a:gd name="connsiteY2" fmla="*/ 27502 h 4979274"/>
                  <a:gd name="connsiteX3" fmla="*/ 3603918 w 4288112"/>
                  <a:gd name="connsiteY3" fmla="*/ 0 h 4979274"/>
                  <a:gd name="connsiteX4" fmla="*/ 4238946 w 4288112"/>
                  <a:gd name="connsiteY4" fmla="*/ 580708 h 4979274"/>
                  <a:gd name="connsiteX5" fmla="*/ 4229467 w 4288112"/>
                  <a:gd name="connsiteY5" fmla="*/ 2519690 h 4979274"/>
                  <a:gd name="connsiteX6" fmla="*/ 4248000 w 4288112"/>
                  <a:gd name="connsiteY6" fmla="*/ 4362353 h 4979274"/>
                  <a:gd name="connsiteX7" fmla="*/ 3667293 w 4288112"/>
                  <a:gd name="connsiteY7" fmla="*/ 4979274 h 4979274"/>
                  <a:gd name="connsiteX8" fmla="*/ 453959 w 4288112"/>
                  <a:gd name="connsiteY8" fmla="*/ 4924954 h 4979274"/>
                  <a:gd name="connsiteX9" fmla="*/ 0 w 4288112"/>
                  <a:gd name="connsiteY9" fmla="*/ 4362353 h 4979274"/>
                  <a:gd name="connsiteX10" fmla="*/ 0 w 4288112"/>
                  <a:gd name="connsiteY10"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453960 w 4288113"/>
                  <a:gd name="connsiteY8" fmla="*/ 4924954 h 4979274"/>
                  <a:gd name="connsiteX9" fmla="*/ 1 w 4288113"/>
                  <a:gd name="connsiteY9" fmla="*/ 4362353 h 4979274"/>
                  <a:gd name="connsiteX10" fmla="*/ 16526 w 4288113"/>
                  <a:gd name="connsiteY10" fmla="*/ 2200103 h 4979274"/>
                  <a:gd name="connsiteX11" fmla="*/ 1 w 4288113"/>
                  <a:gd name="connsiteY11"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2355937 w 4288113"/>
                  <a:gd name="connsiteY8" fmla="*/ 4946826 h 4979274"/>
                  <a:gd name="connsiteX9" fmla="*/ 453960 w 4288113"/>
                  <a:gd name="connsiteY9" fmla="*/ 4924954 h 4979274"/>
                  <a:gd name="connsiteX10" fmla="*/ 1 w 4288113"/>
                  <a:gd name="connsiteY10" fmla="*/ 4362353 h 4979274"/>
                  <a:gd name="connsiteX11" fmla="*/ 16526 w 4288113"/>
                  <a:gd name="connsiteY11" fmla="*/ 2200103 h 4979274"/>
                  <a:gd name="connsiteX12" fmla="*/ 1 w 4288113"/>
                  <a:gd name="connsiteY12" fmla="*/ 644082 h 497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8113" h="4979274">
                    <a:moveTo>
                      <a:pt x="1" y="644082"/>
                    </a:moveTo>
                    <a:cubicBezTo>
                      <a:pt x="1" y="288365"/>
                      <a:pt x="288366" y="0"/>
                      <a:pt x="644083" y="0"/>
                    </a:cubicBezTo>
                    <a:lnTo>
                      <a:pt x="2019209" y="27502"/>
                    </a:lnTo>
                    <a:lnTo>
                      <a:pt x="3603919" y="0"/>
                    </a:lnTo>
                    <a:cubicBezTo>
                      <a:pt x="3959636" y="0"/>
                      <a:pt x="4238947" y="224991"/>
                      <a:pt x="4238947" y="580708"/>
                    </a:cubicBezTo>
                    <a:cubicBezTo>
                      <a:pt x="4348897" y="1000656"/>
                      <a:pt x="4227959" y="1889416"/>
                      <a:pt x="4229468" y="2519690"/>
                    </a:cubicBezTo>
                    <a:cubicBezTo>
                      <a:pt x="4230977" y="3149964"/>
                      <a:pt x="4347388" y="3952423"/>
                      <a:pt x="4248001" y="4362353"/>
                    </a:cubicBezTo>
                    <a:cubicBezTo>
                      <a:pt x="4248001" y="4718070"/>
                      <a:pt x="4023011" y="4979274"/>
                      <a:pt x="3667294" y="4979274"/>
                    </a:cubicBezTo>
                    <a:cubicBezTo>
                      <a:pt x="3238713" y="4974216"/>
                      <a:pt x="2784518" y="4951884"/>
                      <a:pt x="2355937" y="4946826"/>
                    </a:cubicBezTo>
                    <a:lnTo>
                      <a:pt x="453960" y="4924954"/>
                    </a:lnTo>
                    <a:cubicBezTo>
                      <a:pt x="98243" y="4924954"/>
                      <a:pt x="1" y="4718070"/>
                      <a:pt x="1" y="4362353"/>
                    </a:cubicBezTo>
                    <a:cubicBezTo>
                      <a:pt x="-183" y="3635845"/>
                      <a:pt x="16710" y="2926611"/>
                      <a:pt x="16526" y="2200103"/>
                    </a:cubicBezTo>
                    <a:lnTo>
                      <a:pt x="1" y="644082"/>
                    </a:lnTo>
                    <a:close/>
                  </a:path>
                </a:pathLst>
              </a:cu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Imagem 9">
                <a:extLst>
                  <a:ext uri="{FF2B5EF4-FFF2-40B4-BE49-F238E27FC236}">
                    <a16:creationId xmlns:a16="http://schemas.microsoft.com/office/drawing/2014/main" id="{178E83EE-4BA1-081F-22EA-FAC9BB8099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1090047">
                <a:off x="550270" y="1091976"/>
                <a:ext cx="2797059" cy="890569"/>
              </a:xfrm>
              <a:prstGeom prst="rect">
                <a:avLst/>
              </a:prstGeom>
            </p:spPr>
          </p:pic>
        </p:grpSp>
        <p:pic>
          <p:nvPicPr>
            <p:cNvPr id="12" name="Imagem 11">
              <a:extLst>
                <a:ext uri="{FF2B5EF4-FFF2-40B4-BE49-F238E27FC236}">
                  <a16:creationId xmlns:a16="http://schemas.microsoft.com/office/drawing/2014/main" id="{8E7F46E9-204E-EB95-CAEF-9F4C0176A92C}"/>
                </a:ext>
              </a:extLst>
            </p:cNvPr>
            <p:cNvPicPr>
              <a:picLocks noChangeAspect="1"/>
            </p:cNvPicPr>
            <p:nvPr/>
          </p:nvPicPr>
          <p:blipFill rotWithShape="1">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ackgroundRemoval t="10000" b="90000" l="10000" r="90000">
                          <a14:foregroundMark x1="76471" y1="29902" x2="76471" y2="29902"/>
                          <a14:foregroundMark x1="75163" y1="75980" x2="75163" y2="75980"/>
                          <a14:foregroundMark x1="39379" y1="73693" x2="39379" y2="73693"/>
                        </a14:backgroundRemoval>
                      </a14:imgEffect>
                    </a14:imgLayer>
                  </a14:imgProps>
                </a:ext>
                <a:ext uri="{28A0092B-C50C-407E-A947-70E740481C1C}">
                  <a14:useLocalDpi xmlns:a14="http://schemas.microsoft.com/office/drawing/2010/main" val="0"/>
                </a:ext>
              </a:extLst>
            </a:blip>
            <a:srcRect l="65787" t="17924" r="17271" b="18117"/>
            <a:stretch/>
          </p:blipFill>
          <p:spPr>
            <a:xfrm rot="482659">
              <a:off x="2686999" y="672339"/>
              <a:ext cx="408107" cy="1302733"/>
            </a:xfrm>
            <a:prstGeom prst="rect">
              <a:avLst/>
            </a:prstGeom>
          </p:spPr>
        </p:pic>
        <p:sp>
          <p:nvSpPr>
            <p:cNvPr id="8" name="Retângulo 7">
              <a:extLst>
                <a:ext uri="{FF2B5EF4-FFF2-40B4-BE49-F238E27FC236}">
                  <a16:creationId xmlns:a16="http://schemas.microsoft.com/office/drawing/2014/main" id="{3BF1359C-C24D-456F-72AB-53D0F12D4A93}"/>
                </a:ext>
              </a:extLst>
            </p:cNvPr>
            <p:cNvSpPr/>
            <p:nvPr/>
          </p:nvSpPr>
          <p:spPr>
            <a:xfrm rot="21111730">
              <a:off x="505683" y="1273555"/>
              <a:ext cx="2272526" cy="430887"/>
            </a:xfrm>
            <a:prstGeom prst="rect">
              <a:avLst/>
            </a:prstGeom>
          </p:spPr>
          <p:txBody>
            <a:bodyPr wrap="square" anchor="ctr">
              <a:spAutoFit/>
            </a:bodyPr>
            <a:lstStyle/>
            <a:p>
              <a:pPr algn="ctr">
                <a:spcBef>
                  <a:spcPct val="0"/>
                </a:spcBef>
                <a:buFontTx/>
                <a:buNone/>
              </a:pPr>
              <a:r>
                <a:rPr lang="pt-BR" altLang="pt-BR" sz="2200" b="1" dirty="0">
                  <a:solidFill>
                    <a:schemeClr val="tx1">
                      <a:lumMod val="65000"/>
                      <a:lumOff val="35000"/>
                    </a:schemeClr>
                  </a:solidFill>
                  <a:latin typeface="Candara" panose="020E0502030303020204" pitchFamily="34" charset="0"/>
                </a:rPr>
                <a:t>IMPORTANTE</a:t>
              </a:r>
            </a:p>
          </p:txBody>
        </p:sp>
      </p:grpSp>
    </p:spTree>
    <p:extLst>
      <p:ext uri="{BB962C8B-B14F-4D97-AF65-F5344CB8AC3E}">
        <p14:creationId xmlns:p14="http://schemas.microsoft.com/office/powerpoint/2010/main" val="41649691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02490" y="604552"/>
            <a:ext cx="10396204" cy="5118196"/>
          </a:xfrm>
          <a:prstGeom prst="rect">
            <a:avLst/>
          </a:prstGeom>
        </p:spPr>
        <p:txBody>
          <a:bodyPr wrap="square">
            <a:spAutoFit/>
          </a:bodyPr>
          <a:lstStyle/>
          <a:p>
            <a:pPr algn="just">
              <a:lnSpc>
                <a:spcPct val="150000"/>
              </a:lnSpc>
            </a:pPr>
            <a:r>
              <a:rPr lang="pt-BR" sz="2200" b="1" dirty="0">
                <a:solidFill>
                  <a:schemeClr val="tx1">
                    <a:lumMod val="65000"/>
                    <a:lumOff val="35000"/>
                  </a:schemeClr>
                </a:solidFill>
                <a:latin typeface="Candara" panose="020E0502030303020204" pitchFamily="34" charset="0"/>
              </a:rPr>
              <a:t>DOCUMENTAÇÃO INDIVIDUAL</a:t>
            </a:r>
          </a:p>
          <a:p>
            <a:pPr algn="just">
              <a:lnSpc>
                <a:spcPct val="150000"/>
              </a:lnSpc>
            </a:pPr>
            <a:endParaRPr lang="pt-BR" sz="2200" b="1" dirty="0">
              <a:solidFill>
                <a:schemeClr val="tx1">
                  <a:lumMod val="65000"/>
                  <a:lumOff val="35000"/>
                </a:schemeClr>
              </a:solidFill>
              <a:latin typeface="Candara" panose="020E0502030303020204" pitchFamily="34" charset="0"/>
            </a:endParaRPr>
          </a:p>
          <a:p>
            <a:pPr algn="just">
              <a:lnSpc>
                <a:spcPct val="150000"/>
              </a:lnSpc>
            </a:pPr>
            <a:r>
              <a:rPr lang="pt-BR" sz="2200" dirty="0">
                <a:solidFill>
                  <a:schemeClr val="tx1">
                    <a:lumMod val="65000"/>
                    <a:lumOff val="35000"/>
                  </a:schemeClr>
                </a:solidFill>
                <a:latin typeface="Candara" panose="020E0502030303020204" pitchFamily="34" charset="0"/>
              </a:rPr>
              <a:t>Os documentos individuais atendem especificamente às necessidades de uma única pessoa, que pode ser aluno, professor, funcionário, gestor ou outro membro da comunidade escolar ou local que necessite que a escola gere algum tipo de documentação </a:t>
            </a:r>
            <a:r>
              <a:rPr lang="pt-BR" sz="1800" dirty="0">
                <a:solidFill>
                  <a:schemeClr val="tx1">
                    <a:lumMod val="65000"/>
                    <a:lumOff val="35000"/>
                  </a:schemeClr>
                </a:solidFill>
                <a:latin typeface="Candara" panose="020E0502030303020204" pitchFamily="34" charset="0"/>
              </a:rPr>
              <a:t>(DISTRITO FEDERAL, 2018):</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Ficha de matrícula.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Histórico escolar;</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Relatórios de avaliação;</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Documentos pessoais. </a:t>
            </a:r>
          </a:p>
        </p:txBody>
      </p:sp>
    </p:spTree>
    <p:extLst>
      <p:ext uri="{BB962C8B-B14F-4D97-AF65-F5344CB8AC3E}">
        <p14:creationId xmlns:p14="http://schemas.microsoft.com/office/powerpoint/2010/main" val="22424485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61483" y="614384"/>
            <a:ext cx="10562156" cy="4610365"/>
          </a:xfrm>
          <a:prstGeom prst="rect">
            <a:avLst/>
          </a:prstGeom>
        </p:spPr>
        <p:txBody>
          <a:bodyPr wrap="square">
            <a:spAutoFit/>
          </a:bodyPr>
          <a:lstStyle/>
          <a:p>
            <a:pPr algn="just">
              <a:lnSpc>
                <a:spcPct val="150000"/>
              </a:lnSpc>
            </a:pPr>
            <a:r>
              <a:rPr lang="pt-BR" sz="2200" b="1" dirty="0">
                <a:solidFill>
                  <a:schemeClr val="tx1">
                    <a:lumMod val="65000"/>
                    <a:lumOff val="35000"/>
                  </a:schemeClr>
                </a:solidFill>
                <a:latin typeface="Candara" panose="020E0502030303020204" pitchFamily="34" charset="0"/>
              </a:rPr>
              <a:t>DOCUMENTAÇÃO COLETIVA</a:t>
            </a:r>
          </a:p>
          <a:p>
            <a:pPr algn="just">
              <a:lnSpc>
                <a:spcPct val="150000"/>
              </a:lnSpc>
            </a:pPr>
            <a:endParaRPr lang="pt-BR" sz="2200" b="1" dirty="0">
              <a:solidFill>
                <a:schemeClr val="tx1">
                  <a:lumMod val="65000"/>
                  <a:lumOff val="35000"/>
                </a:schemeClr>
              </a:solidFill>
              <a:latin typeface="Candara" panose="020E0502030303020204" pitchFamily="34" charset="0"/>
            </a:endParaRPr>
          </a:p>
          <a:p>
            <a:pPr algn="just">
              <a:lnSpc>
                <a:spcPct val="150000"/>
              </a:lnSpc>
            </a:pPr>
            <a:r>
              <a:rPr lang="pt-BR" sz="2200" dirty="0">
                <a:solidFill>
                  <a:schemeClr val="tx1">
                    <a:lumMod val="65000"/>
                    <a:lumOff val="35000"/>
                  </a:schemeClr>
                </a:solidFill>
                <a:latin typeface="Candara" panose="020E0502030303020204" pitchFamily="34" charset="0"/>
              </a:rPr>
              <a:t>Os documentos coletivos são produzidos a partir da reunião de mais pessoas e tem como finalidade o interesse público. Podemos destacar entre eles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Projeto político-pedagógico da escola</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Regimento escolar</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Demais regimentos dos órgãos colegiados que atuam na IE: Conselho Escolar, Conselho de Classe, Grêmio Estudantil, Associação de Pais e Mestres, entre outros;</a:t>
            </a:r>
          </a:p>
          <a:p>
            <a:pPr marL="342900" indent="-342900" algn="just">
              <a:lnSpc>
                <a:spcPct val="150000"/>
              </a:lnSpc>
              <a:buFont typeface="Arial" panose="020B0604020202020204" pitchFamily="34" charset="0"/>
              <a:buChar char="•"/>
            </a:pPr>
            <a:r>
              <a:rPr kumimoji="0" lang="pt-BR" sz="2200" b="0" i="0" u="none" strike="noStrike" kern="0" cap="none" spc="0" normalizeH="0" baseline="0" noProof="0" dirty="0">
                <a:ln>
                  <a:noFill/>
                </a:ln>
                <a:solidFill>
                  <a:schemeClr val="tx1">
                    <a:lumMod val="65000"/>
                    <a:lumOff val="35000"/>
                  </a:schemeClr>
                </a:solidFill>
                <a:effectLst/>
                <a:uLnTx/>
                <a:uFillTx/>
                <a:latin typeface="Candara" panose="020E0502030303020204" pitchFamily="34" charset="0"/>
                <a:cs typeface="Arial"/>
                <a:sym typeface="Arial"/>
              </a:rPr>
              <a:t>A</a:t>
            </a:r>
            <a:r>
              <a:rPr kumimoji="0" lang="pt-BR" sz="22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tas e relatórios de reuniões</a:t>
            </a:r>
          </a:p>
        </p:txBody>
      </p:sp>
      <p:sp>
        <p:nvSpPr>
          <p:cNvPr id="10" name="CaixaDeTexto 9">
            <a:extLst>
              <a:ext uri="{FF2B5EF4-FFF2-40B4-BE49-F238E27FC236}">
                <a16:creationId xmlns:a16="http://schemas.microsoft.com/office/drawing/2014/main" id="{62999025-1507-C103-280F-AC5E268AD9CE}"/>
              </a:ext>
            </a:extLst>
          </p:cNvPr>
          <p:cNvSpPr txBox="1"/>
          <p:nvPr/>
        </p:nvSpPr>
        <p:spPr>
          <a:xfrm>
            <a:off x="8042787" y="5305186"/>
            <a:ext cx="2330245" cy="382092"/>
          </a:xfrm>
          <a:prstGeom prst="rect">
            <a:avLst/>
          </a:prstGeom>
          <a:noFill/>
        </p:spPr>
        <p:txBody>
          <a:bodyPr wrap="square">
            <a:spAutoFit/>
          </a:bodyPr>
          <a:lstStyle/>
          <a:p>
            <a:pPr algn="just">
              <a:lnSpc>
                <a:spcPct val="150000"/>
              </a:lnSpc>
            </a:pPr>
            <a:r>
              <a:rPr kumimoji="0" lang="pt-BR" sz="1400" b="0"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rPr>
              <a:t>(DISTRITO FEDERAL, 2018)</a:t>
            </a:r>
            <a:endParaRPr kumimoji="0" lang="pt-BR" sz="2200" b="1" i="0" u="none" strike="noStrike" kern="0" cap="none" spc="0" normalizeH="0" baseline="0" noProof="0" dirty="0">
              <a:ln>
                <a:noFill/>
              </a:ln>
              <a:solidFill>
                <a:srgbClr val="000000">
                  <a:lumMod val="65000"/>
                  <a:lumOff val="35000"/>
                </a:srgbClr>
              </a:solidFill>
              <a:effectLst/>
              <a:uLnTx/>
              <a:uFillTx/>
              <a:latin typeface="Candara" panose="020E0502030303020204" pitchFamily="34" charset="0"/>
              <a:cs typeface="Arial"/>
              <a:sym typeface="Arial"/>
            </a:endParaRPr>
          </a:p>
        </p:txBody>
      </p:sp>
    </p:spTree>
    <p:extLst>
      <p:ext uri="{BB962C8B-B14F-4D97-AF65-F5344CB8AC3E}">
        <p14:creationId xmlns:p14="http://schemas.microsoft.com/office/powerpoint/2010/main" val="1848172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46B37A9A-EA1E-930A-9BB1-78F76FFC845E}"/>
            </a:ext>
          </a:extLst>
        </p:cNvPr>
        <p:cNvGrpSpPr/>
        <p:nvPr/>
      </p:nvGrpSpPr>
      <p:grpSpPr>
        <a:xfrm>
          <a:off x="0" y="0"/>
          <a:ext cx="0" cy="0"/>
          <a:chOff x="0" y="0"/>
          <a:chExt cx="0" cy="0"/>
        </a:xfrm>
      </p:grpSpPr>
      <p:sp>
        <p:nvSpPr>
          <p:cNvPr id="4" name="Google Shape;238;p17">
            <a:extLst>
              <a:ext uri="{FF2B5EF4-FFF2-40B4-BE49-F238E27FC236}">
                <a16:creationId xmlns:a16="http://schemas.microsoft.com/office/drawing/2014/main" id="{7BA517A7-AE36-5C11-4011-E9C1310AAAD9}"/>
              </a:ext>
            </a:extLst>
          </p:cNvPr>
          <p:cNvSpPr txBox="1"/>
          <p:nvPr/>
        </p:nvSpPr>
        <p:spPr>
          <a:xfrm>
            <a:off x="361730" y="603347"/>
            <a:ext cx="8231764"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CONCEITOS IMPORTANTES</a:t>
            </a:r>
            <a:endParaRPr lang="pt-BR" sz="3000" dirty="0">
              <a:solidFill>
                <a:srgbClr val="C00000"/>
              </a:solidFill>
              <a:latin typeface="Candara" panose="020E0502030303020204" pitchFamily="34" charset="0"/>
            </a:endParaRPr>
          </a:p>
        </p:txBody>
      </p:sp>
      <p:grpSp>
        <p:nvGrpSpPr>
          <p:cNvPr id="18" name="Agrupar 17">
            <a:extLst>
              <a:ext uri="{FF2B5EF4-FFF2-40B4-BE49-F238E27FC236}">
                <a16:creationId xmlns:a16="http://schemas.microsoft.com/office/drawing/2014/main" id="{24EE7059-01E3-DCC2-1861-53834959DBD8}"/>
              </a:ext>
            </a:extLst>
          </p:cNvPr>
          <p:cNvGrpSpPr/>
          <p:nvPr/>
        </p:nvGrpSpPr>
        <p:grpSpPr>
          <a:xfrm>
            <a:off x="474060" y="1850549"/>
            <a:ext cx="10314937" cy="2735837"/>
            <a:chOff x="434731" y="1644071"/>
            <a:chExt cx="10314937" cy="2735837"/>
          </a:xfrm>
        </p:grpSpPr>
        <p:sp>
          <p:nvSpPr>
            <p:cNvPr id="7" name="Retângulo: Cantos Arredondados 6">
              <a:extLst>
                <a:ext uri="{FF2B5EF4-FFF2-40B4-BE49-F238E27FC236}">
                  <a16:creationId xmlns:a16="http://schemas.microsoft.com/office/drawing/2014/main" id="{F4A2D7AA-4325-DE41-7377-2C120E613C9E}"/>
                </a:ext>
              </a:extLst>
            </p:cNvPr>
            <p:cNvSpPr/>
            <p:nvPr/>
          </p:nvSpPr>
          <p:spPr>
            <a:xfrm>
              <a:off x="434731" y="2221408"/>
              <a:ext cx="3222255" cy="2158500"/>
            </a:xfrm>
            <a:prstGeom prst="roundRect">
              <a:avLst>
                <a:gd name="adj" fmla="val 9748"/>
              </a:avLst>
            </a:prstGeom>
            <a:solidFill>
              <a:srgbClr val="A5EBE9"/>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222" tIns="153222" rIns="153222" bIns="153222" numCol="1" spcCol="1270" anchor="t" anchorCtr="0">
              <a:noAutofit/>
            </a:bodyPr>
            <a:lstStyle/>
            <a:p>
              <a:pPr lvl="0" algn="just"/>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Registrar deliberações de reuniões.</a:t>
              </a:r>
            </a:p>
            <a:p>
              <a:pPr lvl="0" algn="just"/>
              <a:endParaRPr lang="pt-BR" sz="2200" dirty="0">
                <a:solidFill>
                  <a:schemeClr val="tx1">
                    <a:lumMod val="65000"/>
                    <a:lumOff val="35000"/>
                  </a:schemeClr>
                </a:solidFill>
                <a:latin typeface="Candara" panose="020E0502030303020204" pitchFamily="34" charset="0"/>
              </a:endParaRPr>
            </a:p>
            <a:p>
              <a:pPr lvl="0" algn="just"/>
              <a:r>
                <a:rPr lang="pt-BR" sz="2200" dirty="0" err="1">
                  <a:solidFill>
                    <a:schemeClr val="tx1">
                      <a:lumMod val="65000"/>
                      <a:lumOff val="35000"/>
                    </a:schemeClr>
                  </a:solidFill>
                  <a:latin typeface="Candara" panose="020E0502030303020204" pitchFamily="34" charset="0"/>
                </a:rPr>
                <a:t>Ex</a:t>
              </a:r>
              <a:r>
                <a:rPr lang="pt-BR" sz="2200" dirty="0">
                  <a:solidFill>
                    <a:schemeClr val="tx1">
                      <a:lumMod val="65000"/>
                      <a:lumOff val="35000"/>
                    </a:schemeClr>
                  </a:solidFill>
                  <a:latin typeface="Candara" panose="020E0502030303020204" pitchFamily="34" charset="0"/>
                </a:rPr>
                <a:t>: c</a:t>
              </a:r>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onselho de classe </a:t>
              </a:r>
              <a:endParaRPr lang="pt-BR" sz="2200" dirty="0">
                <a:solidFill>
                  <a:schemeClr val="tx1">
                    <a:lumMod val="65000"/>
                    <a:lumOff val="35000"/>
                  </a:schemeClr>
                </a:solidFill>
                <a:latin typeface="Candara" panose="020E0502030303020204" pitchFamily="34" charset="0"/>
              </a:endParaRPr>
            </a:p>
          </p:txBody>
        </p:sp>
        <p:sp>
          <p:nvSpPr>
            <p:cNvPr id="10" name="Retângulo: Cantos Arredondados 9">
              <a:extLst>
                <a:ext uri="{FF2B5EF4-FFF2-40B4-BE49-F238E27FC236}">
                  <a16:creationId xmlns:a16="http://schemas.microsoft.com/office/drawing/2014/main" id="{6028A776-72E0-6F98-C22A-F93DDDF32B45}"/>
                </a:ext>
              </a:extLst>
            </p:cNvPr>
            <p:cNvSpPr/>
            <p:nvPr/>
          </p:nvSpPr>
          <p:spPr>
            <a:xfrm>
              <a:off x="3979567" y="2197190"/>
              <a:ext cx="3222255" cy="2158500"/>
            </a:xfrm>
            <a:prstGeom prst="roundRect">
              <a:avLst>
                <a:gd name="adj" fmla="val 9748"/>
              </a:avLst>
            </a:prstGeom>
            <a:solidFill>
              <a:srgbClr val="FECBB4"/>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lvl="0" algn="just"/>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Atestar fatos com validade jurídica.</a:t>
              </a:r>
            </a:p>
            <a:p>
              <a:pPr lvl="0" algn="just"/>
              <a:endParaRPr lang="pt-BR" sz="2200" dirty="0">
                <a:solidFill>
                  <a:schemeClr val="tx1">
                    <a:lumMod val="65000"/>
                    <a:lumOff val="35000"/>
                  </a:schemeClr>
                </a:solidFill>
                <a:latin typeface="Candara" panose="020E0502030303020204" pitchFamily="34" charset="0"/>
              </a:endParaRPr>
            </a:p>
            <a:p>
              <a:pPr lvl="0" algn="just"/>
              <a:r>
                <a:rPr lang="pt-BR" sz="2200" dirty="0" err="1">
                  <a:solidFill>
                    <a:schemeClr val="tx1">
                      <a:lumMod val="65000"/>
                      <a:lumOff val="35000"/>
                    </a:schemeClr>
                  </a:solidFill>
                  <a:latin typeface="Candara" panose="020E0502030303020204" pitchFamily="34" charset="0"/>
                </a:rPr>
                <a:t>Ex</a:t>
              </a:r>
              <a:r>
                <a:rPr lang="pt-BR" sz="2200" dirty="0">
                  <a:solidFill>
                    <a:schemeClr val="tx1">
                      <a:lumMod val="65000"/>
                      <a:lumOff val="35000"/>
                    </a:schemeClr>
                  </a:solidFill>
                  <a:latin typeface="Candara" panose="020E0502030303020204" pitchFamily="34" charset="0"/>
                </a:rPr>
                <a:t>: c</a:t>
              </a:r>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omprovação de vínculo </a:t>
              </a:r>
              <a:endParaRPr lang="pt-BR" sz="2200" dirty="0">
                <a:solidFill>
                  <a:schemeClr val="tx1">
                    <a:lumMod val="65000"/>
                    <a:lumOff val="35000"/>
                  </a:schemeClr>
                </a:solidFill>
                <a:latin typeface="Candara" panose="020E0502030303020204" pitchFamily="34" charset="0"/>
              </a:endParaRPr>
            </a:p>
          </p:txBody>
        </p:sp>
        <p:sp>
          <p:nvSpPr>
            <p:cNvPr id="13" name="Retângulo: Cantos Arredondados 12">
              <a:extLst>
                <a:ext uri="{FF2B5EF4-FFF2-40B4-BE49-F238E27FC236}">
                  <a16:creationId xmlns:a16="http://schemas.microsoft.com/office/drawing/2014/main" id="{65368502-3648-A434-3606-6892999F5900}"/>
                </a:ext>
              </a:extLst>
            </p:cNvPr>
            <p:cNvSpPr/>
            <p:nvPr/>
          </p:nvSpPr>
          <p:spPr>
            <a:xfrm>
              <a:off x="7524403" y="2191178"/>
              <a:ext cx="3222255" cy="2158500"/>
            </a:xfrm>
            <a:prstGeom prst="roundRect">
              <a:avLst>
                <a:gd name="adj" fmla="val 10112"/>
              </a:avLst>
            </a:prstGeom>
            <a:solidFill>
              <a:srgbClr val="FFFD97"/>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432" tIns="150432" rIns="150432" bIns="150432" numCol="1" spcCol="1270" anchor="t" anchorCtr="0">
              <a:noAutofit/>
            </a:bodyPr>
            <a:lstStyle/>
            <a:p>
              <a:pPr lvl="0" algn="just"/>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Divulgar informações à comunidade.</a:t>
              </a:r>
            </a:p>
            <a:p>
              <a:pPr lvl="0" algn="just"/>
              <a:endParaRPr lang="pt-BR" sz="2200" dirty="0">
                <a:solidFill>
                  <a:schemeClr val="tx1">
                    <a:lumMod val="65000"/>
                    <a:lumOff val="35000"/>
                  </a:schemeClr>
                </a:solidFill>
                <a:latin typeface="Candara" panose="020E0502030303020204" pitchFamily="34" charset="0"/>
              </a:endParaRPr>
            </a:p>
            <a:p>
              <a:pPr lvl="0" algn="just"/>
              <a:r>
                <a:rPr lang="pt-BR" sz="2200" dirty="0" err="1">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Ex</a:t>
              </a:r>
              <a:r>
                <a:rPr lang="pt-BR" sz="2200" dirty="0">
                  <a:solidFill>
                    <a:schemeClr val="tx1">
                      <a:lumMod val="65000"/>
                      <a:lumOff val="35000"/>
                    </a:schemeClr>
                  </a:solidFill>
                  <a:latin typeface="Candara" panose="020E0502030303020204" pitchFamily="34" charset="0"/>
                  <a:ea typeface="Calibri" panose="020F0502020204030204" pitchFamily="34" charset="0"/>
                  <a:cs typeface="Times New Roman" panose="02020603050405020304" pitchFamily="18" charset="0"/>
                </a:rPr>
                <a:t>: matrículas abertas </a:t>
              </a:r>
              <a:endParaRPr lang="pt-BR" sz="2200" dirty="0">
                <a:solidFill>
                  <a:schemeClr val="tx1">
                    <a:lumMod val="65000"/>
                    <a:lumOff val="35000"/>
                  </a:schemeClr>
                </a:solidFill>
                <a:latin typeface="Candara" panose="020E0502030303020204" pitchFamily="34" charset="0"/>
              </a:endParaRPr>
            </a:p>
          </p:txBody>
        </p:sp>
        <p:sp>
          <p:nvSpPr>
            <p:cNvPr id="5" name="Retângulo: Cantos Arredondados 4">
              <a:extLst>
                <a:ext uri="{FF2B5EF4-FFF2-40B4-BE49-F238E27FC236}">
                  <a16:creationId xmlns:a16="http://schemas.microsoft.com/office/drawing/2014/main" id="{9953335F-7FDF-AE16-F990-189E1A21D187}"/>
                </a:ext>
              </a:extLst>
            </p:cNvPr>
            <p:cNvSpPr/>
            <p:nvPr/>
          </p:nvSpPr>
          <p:spPr>
            <a:xfrm>
              <a:off x="434731" y="1644071"/>
              <a:ext cx="3222255" cy="604800"/>
            </a:xfrm>
            <a:prstGeom prst="roundRect">
              <a:avLst>
                <a:gd name="adj" fmla="val 26421"/>
              </a:avLst>
            </a:prstGeom>
            <a:solidFill>
              <a:srgbClr val="33CCC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ctr" defTabSz="622300">
                <a:lnSpc>
                  <a:spcPct val="90000"/>
                </a:lnSpc>
                <a:spcBef>
                  <a:spcPct val="0"/>
                </a:spcBef>
                <a:spcAft>
                  <a:spcPct val="35000"/>
                </a:spcAft>
                <a:buNone/>
              </a:pPr>
              <a:r>
                <a:rPr lang="pt-BR" sz="2400" b="1" kern="1200" dirty="0">
                  <a:latin typeface="Candara" panose="020E0502030303020204" pitchFamily="34" charset="0"/>
                </a:rPr>
                <a:t>ATA</a:t>
              </a:r>
            </a:p>
          </p:txBody>
        </p:sp>
        <p:sp>
          <p:nvSpPr>
            <p:cNvPr id="9" name="Retângulo: Cantos Arredondados 8">
              <a:extLst>
                <a:ext uri="{FF2B5EF4-FFF2-40B4-BE49-F238E27FC236}">
                  <a16:creationId xmlns:a16="http://schemas.microsoft.com/office/drawing/2014/main" id="{2057952F-FE43-4CE1-B229-2D1E6B45BEDE}"/>
                </a:ext>
              </a:extLst>
            </p:cNvPr>
            <p:cNvSpPr/>
            <p:nvPr/>
          </p:nvSpPr>
          <p:spPr>
            <a:xfrm>
              <a:off x="3979567" y="1644071"/>
              <a:ext cx="3222255" cy="604800"/>
            </a:xfrm>
            <a:prstGeom prst="roundRect">
              <a:avLst>
                <a:gd name="adj" fmla="val 23170"/>
              </a:avLst>
            </a:prstGeom>
            <a:solidFill>
              <a:srgbClr val="FD895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ctr" defTabSz="622300">
                <a:lnSpc>
                  <a:spcPct val="90000"/>
                </a:lnSpc>
                <a:spcBef>
                  <a:spcPct val="0"/>
                </a:spcBef>
                <a:spcAft>
                  <a:spcPct val="35000"/>
                </a:spcAft>
                <a:buNone/>
              </a:pPr>
              <a:r>
                <a:rPr lang="pt-BR" sz="2400" b="1" kern="1200" dirty="0">
                  <a:latin typeface="Candara" panose="020E0502030303020204" pitchFamily="34" charset="0"/>
                </a:rPr>
                <a:t>CERTIDÃO</a:t>
              </a:r>
            </a:p>
          </p:txBody>
        </p:sp>
        <p:sp>
          <p:nvSpPr>
            <p:cNvPr id="12" name="Retângulo: Cantos Arredondados 11">
              <a:extLst>
                <a:ext uri="{FF2B5EF4-FFF2-40B4-BE49-F238E27FC236}">
                  <a16:creationId xmlns:a16="http://schemas.microsoft.com/office/drawing/2014/main" id="{33D00329-AA18-975E-5D51-6B4C5601B9D5}"/>
                </a:ext>
              </a:extLst>
            </p:cNvPr>
            <p:cNvSpPr/>
            <p:nvPr/>
          </p:nvSpPr>
          <p:spPr>
            <a:xfrm>
              <a:off x="7564963" y="1644071"/>
              <a:ext cx="3184705" cy="604800"/>
            </a:xfrm>
            <a:prstGeom prst="roundRect">
              <a:avLst>
                <a:gd name="adj" fmla="val 24796"/>
              </a:avLst>
            </a:prstGeom>
            <a:solidFill>
              <a:srgbClr val="CCC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254940" numCol="1" spcCol="1270" anchor="t" anchorCtr="0">
              <a:noAutofit/>
            </a:bodyPr>
            <a:lstStyle/>
            <a:p>
              <a:pPr marL="0" lvl="0" indent="0" algn="ctr" defTabSz="622300">
                <a:lnSpc>
                  <a:spcPct val="90000"/>
                </a:lnSpc>
                <a:spcBef>
                  <a:spcPct val="0"/>
                </a:spcBef>
                <a:spcAft>
                  <a:spcPct val="35000"/>
                </a:spcAft>
                <a:buNone/>
              </a:pPr>
              <a:r>
                <a:rPr lang="pt-BR" sz="2400" b="1" kern="1200" dirty="0">
                  <a:latin typeface="Candara" panose="020E0502030303020204" pitchFamily="34" charset="0"/>
                </a:rPr>
                <a:t>EDITAL	</a:t>
              </a:r>
            </a:p>
          </p:txBody>
        </p:sp>
      </p:grpSp>
    </p:spTree>
    <p:extLst>
      <p:ext uri="{BB962C8B-B14F-4D97-AF65-F5344CB8AC3E}">
        <p14:creationId xmlns:p14="http://schemas.microsoft.com/office/powerpoint/2010/main" val="37133834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341819" y="1248464"/>
            <a:ext cx="10396204" cy="4102533"/>
          </a:xfrm>
          <a:prstGeom prst="rect">
            <a:avLst/>
          </a:prstGeom>
        </p:spPr>
        <p:txBody>
          <a:bodyPr wrap="square">
            <a:spAutoFit/>
          </a:bodyPr>
          <a:lstStyle/>
          <a:p>
            <a:pPr algn="just">
              <a:lnSpc>
                <a:spcPct val="150000"/>
              </a:lnSpc>
            </a:pPr>
            <a:r>
              <a:rPr lang="pt-BR" sz="2200" b="1" dirty="0">
                <a:solidFill>
                  <a:schemeClr val="tx1">
                    <a:lumMod val="65000"/>
                    <a:lumOff val="35000"/>
                  </a:schemeClr>
                </a:solidFill>
                <a:latin typeface="Candara" panose="020E0502030303020204" pitchFamily="34" charset="0"/>
              </a:rPr>
              <a:t>Requisitos formais:</a:t>
            </a:r>
            <a:endParaRPr lang="pt-BR" sz="2200" dirty="0">
              <a:solidFill>
                <a:schemeClr val="tx1">
                  <a:lumMod val="65000"/>
                  <a:lumOff val="35000"/>
                </a:schemeClr>
              </a:solidFill>
              <a:latin typeface="Candara" panose="020E0502030303020204" pitchFamily="34" charset="0"/>
            </a:endParaRP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atender aos preceitos legais;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devem ser redigidos com qualidade;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ter informações de qualidade;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conter as especificidades do suporte utilizado;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utilizar papel timbrado; </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conter assinaturas;</a:t>
            </a:r>
          </a:p>
          <a:p>
            <a:pPr marL="342900" indent="-342900" algn="just">
              <a:lnSpc>
                <a:spcPct val="150000"/>
              </a:lnSpc>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conter carimbos.</a:t>
            </a:r>
            <a:endParaRPr lang="pt-BR" sz="2200" b="1" dirty="0">
              <a:solidFill>
                <a:schemeClr val="tx1">
                  <a:lumMod val="65000"/>
                  <a:lumOff val="35000"/>
                </a:schemeClr>
              </a:solidFill>
              <a:latin typeface="Candara" panose="020E0502030303020204" pitchFamily="34" charset="0"/>
            </a:endParaRPr>
          </a:p>
        </p:txBody>
      </p:sp>
      <p:sp>
        <p:nvSpPr>
          <p:cNvPr id="8" name="Google Shape;189;p12">
            <a:extLst>
              <a:ext uri="{FF2B5EF4-FFF2-40B4-BE49-F238E27FC236}">
                <a16:creationId xmlns:a16="http://schemas.microsoft.com/office/drawing/2014/main" id="{30AB81EF-E8BF-4274-A450-F17B2F4F930B}"/>
              </a:ext>
            </a:extLst>
          </p:cNvPr>
          <p:cNvSpPr txBox="1"/>
          <p:nvPr/>
        </p:nvSpPr>
        <p:spPr>
          <a:xfrm>
            <a:off x="341819" y="594016"/>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OFICIALIZAÇÃO DA DOCUMENTAÇÃO ESCOLAR</a:t>
            </a:r>
            <a:endParaRPr sz="3000" dirty="0">
              <a:solidFill>
                <a:srgbClr val="C00000"/>
              </a:solidFill>
              <a:latin typeface="Candara" panose="020E0502030303020204" pitchFamily="34" charset="0"/>
            </a:endParaRPr>
          </a:p>
        </p:txBody>
      </p:sp>
    </p:spTree>
    <p:extLst>
      <p:ext uri="{BB962C8B-B14F-4D97-AF65-F5344CB8AC3E}">
        <p14:creationId xmlns:p14="http://schemas.microsoft.com/office/powerpoint/2010/main" val="997743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9" name="CaixaDeTexto 8">
            <a:extLst>
              <a:ext uri="{FF2B5EF4-FFF2-40B4-BE49-F238E27FC236}">
                <a16:creationId xmlns:a16="http://schemas.microsoft.com/office/drawing/2014/main" id="{B889E377-0751-C24A-6E86-2F6F4EB7EC8C}"/>
              </a:ext>
            </a:extLst>
          </p:cNvPr>
          <p:cNvSpPr txBox="1"/>
          <p:nvPr/>
        </p:nvSpPr>
        <p:spPr>
          <a:xfrm>
            <a:off x="3871602" y="1900941"/>
            <a:ext cx="6353948" cy="2805063"/>
          </a:xfrm>
          <a:prstGeom prst="rect">
            <a:avLst/>
          </a:prstGeom>
          <a:noFill/>
        </p:spPr>
        <p:txBody>
          <a:bodyPr wrap="square">
            <a:spAutoFit/>
          </a:bodyPr>
          <a:lstStyle/>
          <a:p>
            <a:pPr marR="0" lvl="0" algn="just" defTabSz="914400" rtl="0" eaLnBrk="1" fontAlgn="auto" latinLnBrk="0" hangingPunct="1">
              <a:lnSpc>
                <a:spcPct val="150000"/>
              </a:lnSpc>
              <a:spcBef>
                <a:spcPts val="0"/>
              </a:spcBef>
              <a:spcAft>
                <a:spcPts val="0"/>
              </a:spcAft>
              <a:buClr>
                <a:srgbClr val="000000"/>
              </a:buClr>
              <a:buSzTx/>
              <a:tabLst/>
              <a:defRPr/>
            </a:pPr>
            <a:r>
              <a:rPr kumimoji="0" lang="pt-BR" sz="2400" b="0" i="0" u="none" strike="noStrike" kern="0" cap="none" spc="0" normalizeH="0" baseline="0" noProof="0" dirty="0">
                <a:ln>
                  <a:noFill/>
                </a:ln>
                <a:solidFill>
                  <a:schemeClr val="tx1">
                    <a:lumMod val="65000"/>
                    <a:lumOff val="35000"/>
                  </a:schemeClr>
                </a:solidFill>
                <a:effectLst/>
                <a:uLnTx/>
                <a:uFillTx/>
                <a:latin typeface="Candara" panose="020E0502030303020204" pitchFamily="34" charset="0"/>
                <a:sym typeface="Arial"/>
              </a:rPr>
              <a:t>Os documentos oficiais produzidos ao longo dos processos internos da escola e atribuições da secretaria escolar devem ser formatados conforme as normas das redes de ensino as quais a escola se vincula.</a:t>
            </a:r>
            <a:endParaRPr kumimoji="0" lang="pt-BR" sz="2400" b="1" i="0" u="none" strike="noStrike" kern="0" cap="none" spc="0" normalizeH="0" baseline="0" noProof="0" dirty="0">
              <a:ln>
                <a:noFill/>
              </a:ln>
              <a:solidFill>
                <a:schemeClr val="tx1">
                  <a:lumMod val="65000"/>
                  <a:lumOff val="35000"/>
                </a:schemeClr>
              </a:solidFill>
              <a:effectLst/>
              <a:uLnTx/>
              <a:uFillTx/>
              <a:latin typeface="Candara" panose="020E0502030303020204" pitchFamily="34" charset="0"/>
              <a:sym typeface="Arial"/>
            </a:endParaRPr>
          </a:p>
        </p:txBody>
      </p:sp>
      <p:grpSp>
        <p:nvGrpSpPr>
          <p:cNvPr id="2" name="Agrupar 1">
            <a:extLst>
              <a:ext uri="{FF2B5EF4-FFF2-40B4-BE49-F238E27FC236}">
                <a16:creationId xmlns:a16="http://schemas.microsoft.com/office/drawing/2014/main" id="{E6335758-93DC-23AC-4147-92303FF0F34D}"/>
              </a:ext>
            </a:extLst>
          </p:cNvPr>
          <p:cNvGrpSpPr/>
          <p:nvPr/>
        </p:nvGrpSpPr>
        <p:grpSpPr>
          <a:xfrm>
            <a:off x="646769" y="2539095"/>
            <a:ext cx="2639361" cy="1302733"/>
            <a:chOff x="296720" y="672339"/>
            <a:chExt cx="2798386" cy="1302733"/>
          </a:xfrm>
        </p:grpSpPr>
        <p:grpSp>
          <p:nvGrpSpPr>
            <p:cNvPr id="4" name="Agrupar 3">
              <a:extLst>
                <a:ext uri="{FF2B5EF4-FFF2-40B4-BE49-F238E27FC236}">
                  <a16:creationId xmlns:a16="http://schemas.microsoft.com/office/drawing/2014/main" id="{B3C3CFCD-FF43-0435-A378-0298BB26A3F1}"/>
                </a:ext>
              </a:extLst>
            </p:cNvPr>
            <p:cNvGrpSpPr/>
            <p:nvPr/>
          </p:nvGrpSpPr>
          <p:grpSpPr>
            <a:xfrm>
              <a:off x="296720" y="1049348"/>
              <a:ext cx="2797059" cy="890569"/>
              <a:chOff x="550270" y="1091976"/>
              <a:chExt cx="2797059" cy="890569"/>
            </a:xfrm>
          </p:grpSpPr>
          <p:sp>
            <p:nvSpPr>
              <p:cNvPr id="11" name="Retângulo de cantos arredondados 23">
                <a:extLst>
                  <a:ext uri="{FF2B5EF4-FFF2-40B4-BE49-F238E27FC236}">
                    <a16:creationId xmlns:a16="http://schemas.microsoft.com/office/drawing/2014/main" id="{D333F6B7-5843-4073-59B8-4ADA72ABB3C4}"/>
                  </a:ext>
                </a:extLst>
              </p:cNvPr>
              <p:cNvSpPr/>
              <p:nvPr/>
            </p:nvSpPr>
            <p:spPr>
              <a:xfrm rot="15690047">
                <a:off x="1547213" y="178915"/>
                <a:ext cx="784994" cy="2705424"/>
              </a:xfrm>
              <a:custGeom>
                <a:avLst/>
                <a:gdLst>
                  <a:gd name="connsiteX0" fmla="*/ 0 w 4248000"/>
                  <a:gd name="connsiteY0" fmla="*/ 644082 h 5006435"/>
                  <a:gd name="connsiteX1" fmla="*/ 644082 w 4248000"/>
                  <a:gd name="connsiteY1" fmla="*/ 0 h 5006435"/>
                  <a:gd name="connsiteX2" fmla="*/ 3603918 w 4248000"/>
                  <a:gd name="connsiteY2" fmla="*/ 0 h 5006435"/>
                  <a:gd name="connsiteX3" fmla="*/ 4248000 w 4248000"/>
                  <a:gd name="connsiteY3" fmla="*/ 644082 h 5006435"/>
                  <a:gd name="connsiteX4" fmla="*/ 4248000 w 4248000"/>
                  <a:gd name="connsiteY4" fmla="*/ 4362353 h 5006435"/>
                  <a:gd name="connsiteX5" fmla="*/ 3603918 w 4248000"/>
                  <a:gd name="connsiteY5" fmla="*/ 5006435 h 5006435"/>
                  <a:gd name="connsiteX6" fmla="*/ 644082 w 4248000"/>
                  <a:gd name="connsiteY6" fmla="*/ 5006435 h 5006435"/>
                  <a:gd name="connsiteX7" fmla="*/ 0 w 4248000"/>
                  <a:gd name="connsiteY7" fmla="*/ 4362353 h 5006435"/>
                  <a:gd name="connsiteX8" fmla="*/ 0 w 4248000"/>
                  <a:gd name="connsiteY8" fmla="*/ 644082 h 5006435"/>
                  <a:gd name="connsiteX0" fmla="*/ 0 w 4248000"/>
                  <a:gd name="connsiteY0" fmla="*/ 652794 h 5015147"/>
                  <a:gd name="connsiteX1" fmla="*/ 644082 w 4248000"/>
                  <a:gd name="connsiteY1" fmla="*/ 8712 h 5015147"/>
                  <a:gd name="connsiteX2" fmla="*/ 2037315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52794 h 5015147"/>
                  <a:gd name="connsiteX1" fmla="*/ 644082 w 4248000"/>
                  <a:gd name="connsiteY1" fmla="*/ 8712 h 5015147"/>
                  <a:gd name="connsiteX2" fmla="*/ 2055422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644082 w 4248000"/>
                  <a:gd name="connsiteY7" fmla="*/ 5006435 h 5006435"/>
                  <a:gd name="connsiteX8" fmla="*/ 0 w 4248000"/>
                  <a:gd name="connsiteY8" fmla="*/ 4362353 h 5006435"/>
                  <a:gd name="connsiteX9" fmla="*/ 0 w 4248000"/>
                  <a:gd name="connsiteY9" fmla="*/ 644082 h 5006435"/>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453959 w 4248000"/>
                  <a:gd name="connsiteY7" fmla="*/ 4924954 h 5006435"/>
                  <a:gd name="connsiteX8" fmla="*/ 0 w 4248000"/>
                  <a:gd name="connsiteY8" fmla="*/ 4362353 h 5006435"/>
                  <a:gd name="connsiteX9" fmla="*/ 0 w 4248000"/>
                  <a:gd name="connsiteY9" fmla="*/ 644082 h 5006435"/>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48000 w 4248000"/>
                  <a:gd name="connsiteY4" fmla="*/ 644082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38946 w 4248000"/>
                  <a:gd name="connsiteY4" fmla="*/ 580708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62239"/>
                  <a:gd name="connsiteY0" fmla="*/ 644082 h 4979274"/>
                  <a:gd name="connsiteX1" fmla="*/ 644082 w 4262239"/>
                  <a:gd name="connsiteY1" fmla="*/ 0 h 4979274"/>
                  <a:gd name="connsiteX2" fmla="*/ 2019208 w 4262239"/>
                  <a:gd name="connsiteY2" fmla="*/ 27502 h 4979274"/>
                  <a:gd name="connsiteX3" fmla="*/ 3603918 w 4262239"/>
                  <a:gd name="connsiteY3" fmla="*/ 0 h 4979274"/>
                  <a:gd name="connsiteX4" fmla="*/ 4238946 w 4262239"/>
                  <a:gd name="connsiteY4" fmla="*/ 580708 h 4979274"/>
                  <a:gd name="connsiteX5" fmla="*/ 4248000 w 4262239"/>
                  <a:gd name="connsiteY5" fmla="*/ 4362353 h 4979274"/>
                  <a:gd name="connsiteX6" fmla="*/ 3667293 w 4262239"/>
                  <a:gd name="connsiteY6" fmla="*/ 4979274 h 4979274"/>
                  <a:gd name="connsiteX7" fmla="*/ 453959 w 4262239"/>
                  <a:gd name="connsiteY7" fmla="*/ 4924954 h 4979274"/>
                  <a:gd name="connsiteX8" fmla="*/ 0 w 4262239"/>
                  <a:gd name="connsiteY8" fmla="*/ 4362353 h 4979274"/>
                  <a:gd name="connsiteX9" fmla="*/ 0 w 4262239"/>
                  <a:gd name="connsiteY9" fmla="*/ 644082 h 4979274"/>
                  <a:gd name="connsiteX0" fmla="*/ 0 w 4288112"/>
                  <a:gd name="connsiteY0" fmla="*/ 644082 h 4979274"/>
                  <a:gd name="connsiteX1" fmla="*/ 644082 w 4288112"/>
                  <a:gd name="connsiteY1" fmla="*/ 0 h 4979274"/>
                  <a:gd name="connsiteX2" fmla="*/ 2019208 w 4288112"/>
                  <a:gd name="connsiteY2" fmla="*/ 27502 h 4979274"/>
                  <a:gd name="connsiteX3" fmla="*/ 3603918 w 4288112"/>
                  <a:gd name="connsiteY3" fmla="*/ 0 h 4979274"/>
                  <a:gd name="connsiteX4" fmla="*/ 4238946 w 4288112"/>
                  <a:gd name="connsiteY4" fmla="*/ 580708 h 4979274"/>
                  <a:gd name="connsiteX5" fmla="*/ 4229467 w 4288112"/>
                  <a:gd name="connsiteY5" fmla="*/ 2519690 h 4979274"/>
                  <a:gd name="connsiteX6" fmla="*/ 4248000 w 4288112"/>
                  <a:gd name="connsiteY6" fmla="*/ 4362353 h 4979274"/>
                  <a:gd name="connsiteX7" fmla="*/ 3667293 w 4288112"/>
                  <a:gd name="connsiteY7" fmla="*/ 4979274 h 4979274"/>
                  <a:gd name="connsiteX8" fmla="*/ 453959 w 4288112"/>
                  <a:gd name="connsiteY8" fmla="*/ 4924954 h 4979274"/>
                  <a:gd name="connsiteX9" fmla="*/ 0 w 4288112"/>
                  <a:gd name="connsiteY9" fmla="*/ 4362353 h 4979274"/>
                  <a:gd name="connsiteX10" fmla="*/ 0 w 4288112"/>
                  <a:gd name="connsiteY10"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453960 w 4288113"/>
                  <a:gd name="connsiteY8" fmla="*/ 4924954 h 4979274"/>
                  <a:gd name="connsiteX9" fmla="*/ 1 w 4288113"/>
                  <a:gd name="connsiteY9" fmla="*/ 4362353 h 4979274"/>
                  <a:gd name="connsiteX10" fmla="*/ 16526 w 4288113"/>
                  <a:gd name="connsiteY10" fmla="*/ 2200103 h 4979274"/>
                  <a:gd name="connsiteX11" fmla="*/ 1 w 4288113"/>
                  <a:gd name="connsiteY11"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2355937 w 4288113"/>
                  <a:gd name="connsiteY8" fmla="*/ 4946826 h 4979274"/>
                  <a:gd name="connsiteX9" fmla="*/ 453960 w 4288113"/>
                  <a:gd name="connsiteY9" fmla="*/ 4924954 h 4979274"/>
                  <a:gd name="connsiteX10" fmla="*/ 1 w 4288113"/>
                  <a:gd name="connsiteY10" fmla="*/ 4362353 h 4979274"/>
                  <a:gd name="connsiteX11" fmla="*/ 16526 w 4288113"/>
                  <a:gd name="connsiteY11" fmla="*/ 2200103 h 4979274"/>
                  <a:gd name="connsiteX12" fmla="*/ 1 w 4288113"/>
                  <a:gd name="connsiteY12" fmla="*/ 644082 h 497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8113" h="4979274">
                    <a:moveTo>
                      <a:pt x="1" y="644082"/>
                    </a:moveTo>
                    <a:cubicBezTo>
                      <a:pt x="1" y="288365"/>
                      <a:pt x="288366" y="0"/>
                      <a:pt x="644083" y="0"/>
                    </a:cubicBezTo>
                    <a:lnTo>
                      <a:pt x="2019209" y="27502"/>
                    </a:lnTo>
                    <a:lnTo>
                      <a:pt x="3603919" y="0"/>
                    </a:lnTo>
                    <a:cubicBezTo>
                      <a:pt x="3959636" y="0"/>
                      <a:pt x="4238947" y="224991"/>
                      <a:pt x="4238947" y="580708"/>
                    </a:cubicBezTo>
                    <a:cubicBezTo>
                      <a:pt x="4348897" y="1000656"/>
                      <a:pt x="4227959" y="1889416"/>
                      <a:pt x="4229468" y="2519690"/>
                    </a:cubicBezTo>
                    <a:cubicBezTo>
                      <a:pt x="4230977" y="3149964"/>
                      <a:pt x="4347388" y="3952423"/>
                      <a:pt x="4248001" y="4362353"/>
                    </a:cubicBezTo>
                    <a:cubicBezTo>
                      <a:pt x="4248001" y="4718070"/>
                      <a:pt x="4023011" y="4979274"/>
                      <a:pt x="3667294" y="4979274"/>
                    </a:cubicBezTo>
                    <a:cubicBezTo>
                      <a:pt x="3238713" y="4974216"/>
                      <a:pt x="2784518" y="4951884"/>
                      <a:pt x="2355937" y="4946826"/>
                    </a:cubicBezTo>
                    <a:lnTo>
                      <a:pt x="453960" y="4924954"/>
                    </a:lnTo>
                    <a:cubicBezTo>
                      <a:pt x="98243" y="4924954"/>
                      <a:pt x="1" y="4718070"/>
                      <a:pt x="1" y="4362353"/>
                    </a:cubicBezTo>
                    <a:cubicBezTo>
                      <a:pt x="-183" y="3635845"/>
                      <a:pt x="16710" y="2926611"/>
                      <a:pt x="16526" y="2200103"/>
                    </a:cubicBezTo>
                    <a:lnTo>
                      <a:pt x="1" y="644082"/>
                    </a:lnTo>
                    <a:close/>
                  </a:path>
                </a:pathLst>
              </a:cu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a:extLst>
                  <a:ext uri="{FF2B5EF4-FFF2-40B4-BE49-F238E27FC236}">
                    <a16:creationId xmlns:a16="http://schemas.microsoft.com/office/drawing/2014/main" id="{03448B92-166A-54FD-B302-CE920B894FE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1090047">
                <a:off x="550270" y="1091976"/>
                <a:ext cx="2797059" cy="890569"/>
              </a:xfrm>
              <a:prstGeom prst="rect">
                <a:avLst/>
              </a:prstGeom>
            </p:spPr>
          </p:pic>
        </p:grpSp>
        <p:pic>
          <p:nvPicPr>
            <p:cNvPr id="6" name="Imagem 5">
              <a:extLst>
                <a:ext uri="{FF2B5EF4-FFF2-40B4-BE49-F238E27FC236}">
                  <a16:creationId xmlns:a16="http://schemas.microsoft.com/office/drawing/2014/main" id="{775E9629-CC92-507C-5559-7F4CB3186A0D}"/>
                </a:ext>
              </a:extLst>
            </p:cNvPr>
            <p:cNvPicPr>
              <a:picLocks noChangeAspect="1"/>
            </p:cNvPicPr>
            <p:nvPr/>
          </p:nvPicPr>
          <p:blipFill rotWithShape="1">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ackgroundRemoval t="10000" b="90000" l="10000" r="90000">
                          <a14:foregroundMark x1="76471" y1="29902" x2="76471" y2="29902"/>
                          <a14:foregroundMark x1="75163" y1="75980" x2="75163" y2="75980"/>
                          <a14:foregroundMark x1="39379" y1="73693" x2="39379" y2="73693"/>
                        </a14:backgroundRemoval>
                      </a14:imgEffect>
                    </a14:imgLayer>
                  </a14:imgProps>
                </a:ext>
                <a:ext uri="{28A0092B-C50C-407E-A947-70E740481C1C}">
                  <a14:useLocalDpi xmlns:a14="http://schemas.microsoft.com/office/drawing/2010/main" val="0"/>
                </a:ext>
              </a:extLst>
            </a:blip>
            <a:srcRect l="65787" t="17924" r="17271" b="18117"/>
            <a:stretch/>
          </p:blipFill>
          <p:spPr>
            <a:xfrm rot="482659">
              <a:off x="2686999" y="672339"/>
              <a:ext cx="408107" cy="1302733"/>
            </a:xfrm>
            <a:prstGeom prst="rect">
              <a:avLst/>
            </a:prstGeom>
          </p:spPr>
        </p:pic>
        <p:sp>
          <p:nvSpPr>
            <p:cNvPr id="10" name="Retângulo 9">
              <a:extLst>
                <a:ext uri="{FF2B5EF4-FFF2-40B4-BE49-F238E27FC236}">
                  <a16:creationId xmlns:a16="http://schemas.microsoft.com/office/drawing/2014/main" id="{D2248348-8069-2E3E-20AF-CDC6EA3CD8E6}"/>
                </a:ext>
              </a:extLst>
            </p:cNvPr>
            <p:cNvSpPr/>
            <p:nvPr/>
          </p:nvSpPr>
          <p:spPr>
            <a:xfrm rot="21111730">
              <a:off x="505683" y="1273555"/>
              <a:ext cx="2272526" cy="430887"/>
            </a:xfrm>
            <a:prstGeom prst="rect">
              <a:avLst/>
            </a:prstGeom>
          </p:spPr>
          <p:txBody>
            <a:bodyPr wrap="square" anchor="ctr">
              <a:spAutoFit/>
            </a:bodyPr>
            <a:lstStyle/>
            <a:p>
              <a:pPr algn="ctr">
                <a:spcBef>
                  <a:spcPct val="0"/>
                </a:spcBef>
                <a:buFontTx/>
                <a:buNone/>
              </a:pPr>
              <a:r>
                <a:rPr lang="pt-BR" altLang="pt-BR" sz="2200" b="1" dirty="0">
                  <a:solidFill>
                    <a:schemeClr val="tx1">
                      <a:lumMod val="65000"/>
                      <a:lumOff val="35000"/>
                    </a:schemeClr>
                  </a:solidFill>
                  <a:latin typeface="Candara" panose="020E0502030303020204" pitchFamily="34" charset="0"/>
                </a:rPr>
                <a:t>IMPORTANTE</a:t>
              </a:r>
            </a:p>
          </p:txBody>
        </p:sp>
      </p:grpSp>
    </p:spTree>
    <p:extLst>
      <p:ext uri="{BB962C8B-B14F-4D97-AF65-F5344CB8AC3E}">
        <p14:creationId xmlns:p14="http://schemas.microsoft.com/office/powerpoint/2010/main" val="23364298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DF11324B-98DF-FA94-FFF3-8C3E1A8D5F16}"/>
            </a:ext>
          </a:extLst>
        </p:cNvPr>
        <p:cNvGrpSpPr/>
        <p:nvPr/>
      </p:nvGrpSpPr>
      <p:grpSpPr>
        <a:xfrm>
          <a:off x="0" y="0"/>
          <a:ext cx="0" cy="0"/>
          <a:chOff x="0" y="0"/>
          <a:chExt cx="0" cy="0"/>
        </a:xfrm>
      </p:grpSpPr>
      <p:grpSp>
        <p:nvGrpSpPr>
          <p:cNvPr id="2" name="Agrupar 1">
            <a:extLst>
              <a:ext uri="{FF2B5EF4-FFF2-40B4-BE49-F238E27FC236}">
                <a16:creationId xmlns:a16="http://schemas.microsoft.com/office/drawing/2014/main" id="{8F04670D-A057-9939-8AE9-E0B420E9C4C2}"/>
              </a:ext>
            </a:extLst>
          </p:cNvPr>
          <p:cNvGrpSpPr/>
          <p:nvPr/>
        </p:nvGrpSpPr>
        <p:grpSpPr>
          <a:xfrm>
            <a:off x="2751395" y="1481496"/>
            <a:ext cx="6689209" cy="3895008"/>
            <a:chOff x="2209037" y="1485262"/>
            <a:chExt cx="6689209" cy="3895008"/>
          </a:xfrm>
        </p:grpSpPr>
        <p:grpSp>
          <p:nvGrpSpPr>
            <p:cNvPr id="23" name="Agrupar 22">
              <a:extLst>
                <a:ext uri="{FF2B5EF4-FFF2-40B4-BE49-F238E27FC236}">
                  <a16:creationId xmlns:a16="http://schemas.microsoft.com/office/drawing/2014/main" id="{B8339577-AF25-FC7B-98E0-91621B4E9733}"/>
                </a:ext>
              </a:extLst>
            </p:cNvPr>
            <p:cNvGrpSpPr/>
            <p:nvPr/>
          </p:nvGrpSpPr>
          <p:grpSpPr>
            <a:xfrm>
              <a:off x="4277262" y="1485262"/>
              <a:ext cx="4620984" cy="3128324"/>
              <a:chOff x="5561960" y="418313"/>
              <a:chExt cx="3912837" cy="2634784"/>
            </a:xfrm>
          </p:grpSpPr>
          <p:pic>
            <p:nvPicPr>
              <p:cNvPr id="24" name="Imagem 23">
                <a:extLst>
                  <a:ext uri="{FF2B5EF4-FFF2-40B4-BE49-F238E27FC236}">
                    <a16:creationId xmlns:a16="http://schemas.microsoft.com/office/drawing/2014/main" id="{48B81B92-9985-325B-9A5E-E01A794EB28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3247" b="73636" l="19149" r="83511"/>
                        </a14:imgEffect>
                      </a14:imgLayer>
                    </a14:imgProps>
                  </a:ext>
                  <a:ext uri="{28A0092B-C50C-407E-A947-70E740481C1C}">
                    <a14:useLocalDpi xmlns:a14="http://schemas.microsoft.com/office/drawing/2010/main" val="0"/>
                  </a:ext>
                </a:extLst>
              </a:blip>
              <a:srcRect l="20239" t="23069" r="16483" b="26561"/>
              <a:stretch/>
            </p:blipFill>
            <p:spPr>
              <a:xfrm>
                <a:off x="5561960" y="418313"/>
                <a:ext cx="3912837" cy="2634784"/>
              </a:xfrm>
              <a:prstGeom prst="rect">
                <a:avLst/>
              </a:prstGeom>
            </p:spPr>
          </p:pic>
          <p:sp>
            <p:nvSpPr>
              <p:cNvPr id="25" name="Retângulo Arredondado 7">
                <a:extLst>
                  <a:ext uri="{FF2B5EF4-FFF2-40B4-BE49-F238E27FC236}">
                    <a16:creationId xmlns:a16="http://schemas.microsoft.com/office/drawing/2014/main" id="{13B00FB1-A55F-0A61-0893-85A0E1206188}"/>
                  </a:ext>
                </a:extLst>
              </p:cNvPr>
              <p:cNvSpPr/>
              <p:nvPr/>
            </p:nvSpPr>
            <p:spPr>
              <a:xfrm>
                <a:off x="5741145" y="941489"/>
                <a:ext cx="3504843" cy="1654581"/>
              </a:xfrm>
              <a:prstGeom prst="rect">
                <a:avLst/>
              </a:prstGeom>
              <a:noFill/>
            </p:spPr>
            <p:txBody>
              <a:bodyPr wrap="square">
                <a:spAutoFit/>
              </a:bodyPr>
              <a:lstStyle/>
              <a:p>
                <a:pPr algn="ctr">
                  <a:lnSpc>
                    <a:spcPct val="150000"/>
                  </a:lnSpc>
                </a:pPr>
                <a:r>
                  <a:rPr lang="pt-BR" sz="2800" b="1" dirty="0">
                    <a:solidFill>
                      <a:schemeClr val="tx1">
                        <a:lumMod val="65000"/>
                        <a:lumOff val="35000"/>
                      </a:schemeClr>
                    </a:solidFill>
                    <a:latin typeface="Candara" panose="020E0502030303020204" pitchFamily="34" charset="0"/>
                  </a:rPr>
                  <a:t>COMO ESCOLAS PODEM REDUZIR O DESPERDÍCIO DE PAPEL</a:t>
                </a:r>
              </a:p>
            </p:txBody>
          </p:sp>
        </p:grpSp>
        <p:pic>
          <p:nvPicPr>
            <p:cNvPr id="13" name="Imagem 12">
              <a:extLst>
                <a:ext uri="{FF2B5EF4-FFF2-40B4-BE49-F238E27FC236}">
                  <a16:creationId xmlns:a16="http://schemas.microsoft.com/office/drawing/2014/main" id="{08B5F745-1CFF-9118-B2BC-A1DFB9C291C6}"/>
                </a:ext>
              </a:extLst>
            </p:cNvPr>
            <p:cNvPicPr>
              <a:picLocks noChangeAspect="1"/>
            </p:cNvPicPr>
            <p:nvPr/>
          </p:nvPicPr>
          <p:blipFill rotWithShape="1">
            <a:blip r:embed="rId5" cstate="print">
              <a:duotone>
                <a:prstClr val="black"/>
                <a:srgbClr val="FD8955">
                  <a:tint val="45000"/>
                  <a:satMod val="400000"/>
                </a:srgbClr>
              </a:duotone>
              <a:extLst>
                <a:ext uri="{BEBA8EAE-BF5A-486C-A8C5-ECC9F3942E4B}">
                  <a14:imgProps xmlns:a14="http://schemas.microsoft.com/office/drawing/2010/main">
                    <a14:imgLayer r:embed="rId6">
                      <a14:imgEffect>
                        <a14:backgroundRemoval t="10000" b="90000" l="10000" r="90000">
                          <a14:foregroundMark x1="76471" y1="29902" x2="76471" y2="29902"/>
                          <a14:foregroundMark x1="75163" y1="75980" x2="75163" y2="75980"/>
                          <a14:foregroundMark x1="39379" y1="73693" x2="39379" y2="73693"/>
                        </a14:backgroundRemoval>
                      </a14:imgEffect>
                    </a14:imgLayer>
                  </a14:imgProps>
                </a:ext>
                <a:ext uri="{28A0092B-C50C-407E-A947-70E740481C1C}">
                  <a14:useLocalDpi xmlns:a14="http://schemas.microsoft.com/office/drawing/2010/main" val="0"/>
                </a:ext>
              </a:extLst>
            </a:blip>
            <a:srcRect l="16677" t="17543" r="45443" b="18118"/>
            <a:stretch/>
          </p:blipFill>
          <p:spPr>
            <a:xfrm rot="451766">
              <a:off x="7348815" y="3445437"/>
              <a:ext cx="479358" cy="758721"/>
            </a:xfrm>
            <a:prstGeom prst="rect">
              <a:avLst/>
            </a:prstGeom>
          </p:spPr>
        </p:pic>
        <p:grpSp>
          <p:nvGrpSpPr>
            <p:cNvPr id="27" name="Agrupar 26">
              <a:extLst>
                <a:ext uri="{FF2B5EF4-FFF2-40B4-BE49-F238E27FC236}">
                  <a16:creationId xmlns:a16="http://schemas.microsoft.com/office/drawing/2014/main" id="{3D7F23A6-383B-9A1E-5274-CD903D1206AF}"/>
                </a:ext>
              </a:extLst>
            </p:cNvPr>
            <p:cNvGrpSpPr>
              <a:grpSpLocks noChangeAspect="1"/>
            </p:cNvGrpSpPr>
            <p:nvPr/>
          </p:nvGrpSpPr>
          <p:grpSpPr>
            <a:xfrm>
              <a:off x="2209037" y="2269323"/>
              <a:ext cx="3250098" cy="3110947"/>
              <a:chOff x="1819140" y="1393658"/>
              <a:chExt cx="3735408" cy="3575479"/>
            </a:xfrm>
          </p:grpSpPr>
          <p:pic>
            <p:nvPicPr>
              <p:cNvPr id="20" name="Imagem 19">
                <a:extLst>
                  <a:ext uri="{FF2B5EF4-FFF2-40B4-BE49-F238E27FC236}">
                    <a16:creationId xmlns:a16="http://schemas.microsoft.com/office/drawing/2014/main" id="{7B36C774-9862-E048-C755-80C520794D55}"/>
                  </a:ext>
                </a:extLst>
              </p:cNvPr>
              <p:cNvPicPr>
                <a:picLocks noChangeAspect="1"/>
              </p:cNvPicPr>
              <p:nvPr/>
            </p:nvPicPr>
            <p:blipFill>
              <a:blip r:embed="rId7"/>
              <a:stretch>
                <a:fillRect/>
              </a:stretch>
            </p:blipFill>
            <p:spPr>
              <a:xfrm>
                <a:off x="1819140" y="1393658"/>
                <a:ext cx="2265780" cy="2265780"/>
              </a:xfrm>
              <a:prstGeom prst="rect">
                <a:avLst/>
              </a:prstGeom>
            </p:spPr>
          </p:pic>
          <p:pic>
            <p:nvPicPr>
              <p:cNvPr id="22" name="Imagem 21">
                <a:extLst>
                  <a:ext uri="{FF2B5EF4-FFF2-40B4-BE49-F238E27FC236}">
                    <a16:creationId xmlns:a16="http://schemas.microsoft.com/office/drawing/2014/main" id="{EC7CFB33-3933-60B4-37DE-C4C72A23B024}"/>
                  </a:ext>
                </a:extLst>
              </p:cNvPr>
              <p:cNvPicPr>
                <a:picLocks noChangeAspect="1"/>
              </p:cNvPicPr>
              <p:nvPr/>
            </p:nvPicPr>
            <p:blipFill>
              <a:blip r:embed="rId8"/>
              <a:stretch>
                <a:fillRect/>
              </a:stretch>
            </p:blipFill>
            <p:spPr>
              <a:xfrm rot="20414715">
                <a:off x="2102195" y="3091481"/>
                <a:ext cx="1877656" cy="1877656"/>
              </a:xfrm>
              <a:prstGeom prst="rect">
                <a:avLst/>
              </a:prstGeom>
            </p:spPr>
          </p:pic>
          <p:pic>
            <p:nvPicPr>
              <p:cNvPr id="18" name="Imagem 17">
                <a:extLst>
                  <a:ext uri="{FF2B5EF4-FFF2-40B4-BE49-F238E27FC236}">
                    <a16:creationId xmlns:a16="http://schemas.microsoft.com/office/drawing/2014/main" id="{189793D7-F04C-6AD3-78E2-BDA4A3A03BFD}"/>
                  </a:ext>
                </a:extLst>
              </p:cNvPr>
              <p:cNvPicPr>
                <a:picLocks noChangeAspect="1"/>
              </p:cNvPicPr>
              <p:nvPr/>
            </p:nvPicPr>
            <p:blipFill>
              <a:blip r:embed="rId9"/>
              <a:stretch>
                <a:fillRect/>
              </a:stretch>
            </p:blipFill>
            <p:spPr>
              <a:xfrm>
                <a:off x="3431086" y="2277718"/>
                <a:ext cx="2123462" cy="2123462"/>
              </a:xfrm>
              <a:prstGeom prst="rect">
                <a:avLst/>
              </a:prstGeom>
            </p:spPr>
          </p:pic>
        </p:grpSp>
      </p:grpSp>
    </p:spTree>
    <p:extLst>
      <p:ext uri="{BB962C8B-B14F-4D97-AF65-F5344CB8AC3E}">
        <p14:creationId xmlns:p14="http://schemas.microsoft.com/office/powerpoint/2010/main" val="4613689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8" name="Google Shape;189;p12">
            <a:extLst>
              <a:ext uri="{FF2B5EF4-FFF2-40B4-BE49-F238E27FC236}">
                <a16:creationId xmlns:a16="http://schemas.microsoft.com/office/drawing/2014/main" id="{30AB81EF-E8BF-4274-A450-F17B2F4F930B}"/>
              </a:ext>
            </a:extLst>
          </p:cNvPr>
          <p:cNvSpPr txBox="1"/>
          <p:nvPr/>
        </p:nvSpPr>
        <p:spPr>
          <a:xfrm>
            <a:off x="341819" y="594016"/>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PENSANDO NA SUSTENTABILIDADE</a:t>
            </a:r>
            <a:endParaRPr sz="3000" b="1" dirty="0">
              <a:solidFill>
                <a:srgbClr val="C00000"/>
              </a:solidFill>
              <a:latin typeface="Candara" panose="020E0502030303020204" pitchFamily="34" charset="0"/>
            </a:endParaRPr>
          </a:p>
        </p:txBody>
      </p:sp>
      <p:grpSp>
        <p:nvGrpSpPr>
          <p:cNvPr id="2" name="Agrupar 1">
            <a:extLst>
              <a:ext uri="{FF2B5EF4-FFF2-40B4-BE49-F238E27FC236}">
                <a16:creationId xmlns:a16="http://schemas.microsoft.com/office/drawing/2014/main" id="{36DEF930-07CA-A5AE-3C8D-7E413E6ED8C3}"/>
              </a:ext>
            </a:extLst>
          </p:cNvPr>
          <p:cNvGrpSpPr/>
          <p:nvPr/>
        </p:nvGrpSpPr>
        <p:grpSpPr>
          <a:xfrm>
            <a:off x="656601" y="2704386"/>
            <a:ext cx="2639361" cy="1302733"/>
            <a:chOff x="296720" y="672339"/>
            <a:chExt cx="2798386" cy="1302733"/>
          </a:xfrm>
        </p:grpSpPr>
        <p:grpSp>
          <p:nvGrpSpPr>
            <p:cNvPr id="4" name="Agrupar 3">
              <a:extLst>
                <a:ext uri="{FF2B5EF4-FFF2-40B4-BE49-F238E27FC236}">
                  <a16:creationId xmlns:a16="http://schemas.microsoft.com/office/drawing/2014/main" id="{8E698B5A-B411-C211-A3B1-B91F46B669F0}"/>
                </a:ext>
              </a:extLst>
            </p:cNvPr>
            <p:cNvGrpSpPr/>
            <p:nvPr/>
          </p:nvGrpSpPr>
          <p:grpSpPr>
            <a:xfrm>
              <a:off x="296720" y="1049348"/>
              <a:ext cx="2797059" cy="890569"/>
              <a:chOff x="550270" y="1091976"/>
              <a:chExt cx="2797059" cy="890569"/>
            </a:xfrm>
          </p:grpSpPr>
          <p:sp>
            <p:nvSpPr>
              <p:cNvPr id="10" name="Retângulo de cantos arredondados 23">
                <a:extLst>
                  <a:ext uri="{FF2B5EF4-FFF2-40B4-BE49-F238E27FC236}">
                    <a16:creationId xmlns:a16="http://schemas.microsoft.com/office/drawing/2014/main" id="{DDF59BA4-A505-DCCE-2AB4-6374B0B042D6}"/>
                  </a:ext>
                </a:extLst>
              </p:cNvPr>
              <p:cNvSpPr/>
              <p:nvPr/>
            </p:nvSpPr>
            <p:spPr>
              <a:xfrm rot="15690047">
                <a:off x="1547213" y="178915"/>
                <a:ext cx="784994" cy="2705424"/>
              </a:xfrm>
              <a:custGeom>
                <a:avLst/>
                <a:gdLst>
                  <a:gd name="connsiteX0" fmla="*/ 0 w 4248000"/>
                  <a:gd name="connsiteY0" fmla="*/ 644082 h 5006435"/>
                  <a:gd name="connsiteX1" fmla="*/ 644082 w 4248000"/>
                  <a:gd name="connsiteY1" fmla="*/ 0 h 5006435"/>
                  <a:gd name="connsiteX2" fmla="*/ 3603918 w 4248000"/>
                  <a:gd name="connsiteY2" fmla="*/ 0 h 5006435"/>
                  <a:gd name="connsiteX3" fmla="*/ 4248000 w 4248000"/>
                  <a:gd name="connsiteY3" fmla="*/ 644082 h 5006435"/>
                  <a:gd name="connsiteX4" fmla="*/ 4248000 w 4248000"/>
                  <a:gd name="connsiteY4" fmla="*/ 4362353 h 5006435"/>
                  <a:gd name="connsiteX5" fmla="*/ 3603918 w 4248000"/>
                  <a:gd name="connsiteY5" fmla="*/ 5006435 h 5006435"/>
                  <a:gd name="connsiteX6" fmla="*/ 644082 w 4248000"/>
                  <a:gd name="connsiteY6" fmla="*/ 5006435 h 5006435"/>
                  <a:gd name="connsiteX7" fmla="*/ 0 w 4248000"/>
                  <a:gd name="connsiteY7" fmla="*/ 4362353 h 5006435"/>
                  <a:gd name="connsiteX8" fmla="*/ 0 w 4248000"/>
                  <a:gd name="connsiteY8" fmla="*/ 644082 h 5006435"/>
                  <a:gd name="connsiteX0" fmla="*/ 0 w 4248000"/>
                  <a:gd name="connsiteY0" fmla="*/ 652794 h 5015147"/>
                  <a:gd name="connsiteX1" fmla="*/ 644082 w 4248000"/>
                  <a:gd name="connsiteY1" fmla="*/ 8712 h 5015147"/>
                  <a:gd name="connsiteX2" fmla="*/ 2037315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52794 h 5015147"/>
                  <a:gd name="connsiteX1" fmla="*/ 644082 w 4248000"/>
                  <a:gd name="connsiteY1" fmla="*/ 8712 h 5015147"/>
                  <a:gd name="connsiteX2" fmla="*/ 2055422 w 4248000"/>
                  <a:gd name="connsiteY2" fmla="*/ 0 h 5015147"/>
                  <a:gd name="connsiteX3" fmla="*/ 3603918 w 4248000"/>
                  <a:gd name="connsiteY3" fmla="*/ 8712 h 5015147"/>
                  <a:gd name="connsiteX4" fmla="*/ 4248000 w 4248000"/>
                  <a:gd name="connsiteY4" fmla="*/ 652794 h 5015147"/>
                  <a:gd name="connsiteX5" fmla="*/ 4248000 w 4248000"/>
                  <a:gd name="connsiteY5" fmla="*/ 4371065 h 5015147"/>
                  <a:gd name="connsiteX6" fmla="*/ 3603918 w 4248000"/>
                  <a:gd name="connsiteY6" fmla="*/ 5015147 h 5015147"/>
                  <a:gd name="connsiteX7" fmla="*/ 644082 w 4248000"/>
                  <a:gd name="connsiteY7" fmla="*/ 5015147 h 5015147"/>
                  <a:gd name="connsiteX8" fmla="*/ 0 w 4248000"/>
                  <a:gd name="connsiteY8" fmla="*/ 4371065 h 5015147"/>
                  <a:gd name="connsiteX9" fmla="*/ 0 w 4248000"/>
                  <a:gd name="connsiteY9" fmla="*/ 652794 h 5015147"/>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644082 w 4248000"/>
                  <a:gd name="connsiteY7" fmla="*/ 5006435 h 5006435"/>
                  <a:gd name="connsiteX8" fmla="*/ 0 w 4248000"/>
                  <a:gd name="connsiteY8" fmla="*/ 4362353 h 5006435"/>
                  <a:gd name="connsiteX9" fmla="*/ 0 w 4248000"/>
                  <a:gd name="connsiteY9" fmla="*/ 644082 h 5006435"/>
                  <a:gd name="connsiteX0" fmla="*/ 0 w 4248000"/>
                  <a:gd name="connsiteY0" fmla="*/ 644082 h 5006435"/>
                  <a:gd name="connsiteX1" fmla="*/ 644082 w 4248000"/>
                  <a:gd name="connsiteY1" fmla="*/ 0 h 5006435"/>
                  <a:gd name="connsiteX2" fmla="*/ 2019208 w 4248000"/>
                  <a:gd name="connsiteY2" fmla="*/ 27502 h 5006435"/>
                  <a:gd name="connsiteX3" fmla="*/ 3603918 w 4248000"/>
                  <a:gd name="connsiteY3" fmla="*/ 0 h 5006435"/>
                  <a:gd name="connsiteX4" fmla="*/ 4248000 w 4248000"/>
                  <a:gd name="connsiteY4" fmla="*/ 644082 h 5006435"/>
                  <a:gd name="connsiteX5" fmla="*/ 4248000 w 4248000"/>
                  <a:gd name="connsiteY5" fmla="*/ 4362353 h 5006435"/>
                  <a:gd name="connsiteX6" fmla="*/ 3603918 w 4248000"/>
                  <a:gd name="connsiteY6" fmla="*/ 5006435 h 5006435"/>
                  <a:gd name="connsiteX7" fmla="*/ 453959 w 4248000"/>
                  <a:gd name="connsiteY7" fmla="*/ 4924954 h 5006435"/>
                  <a:gd name="connsiteX8" fmla="*/ 0 w 4248000"/>
                  <a:gd name="connsiteY8" fmla="*/ 4362353 h 5006435"/>
                  <a:gd name="connsiteX9" fmla="*/ 0 w 4248000"/>
                  <a:gd name="connsiteY9" fmla="*/ 644082 h 5006435"/>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48000 w 4248000"/>
                  <a:gd name="connsiteY4" fmla="*/ 644082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48000"/>
                  <a:gd name="connsiteY0" fmla="*/ 644082 h 4979274"/>
                  <a:gd name="connsiteX1" fmla="*/ 644082 w 4248000"/>
                  <a:gd name="connsiteY1" fmla="*/ 0 h 4979274"/>
                  <a:gd name="connsiteX2" fmla="*/ 2019208 w 4248000"/>
                  <a:gd name="connsiteY2" fmla="*/ 27502 h 4979274"/>
                  <a:gd name="connsiteX3" fmla="*/ 3603918 w 4248000"/>
                  <a:gd name="connsiteY3" fmla="*/ 0 h 4979274"/>
                  <a:gd name="connsiteX4" fmla="*/ 4238946 w 4248000"/>
                  <a:gd name="connsiteY4" fmla="*/ 580708 h 4979274"/>
                  <a:gd name="connsiteX5" fmla="*/ 4248000 w 4248000"/>
                  <a:gd name="connsiteY5" fmla="*/ 4362353 h 4979274"/>
                  <a:gd name="connsiteX6" fmla="*/ 3667293 w 4248000"/>
                  <a:gd name="connsiteY6" fmla="*/ 4979274 h 4979274"/>
                  <a:gd name="connsiteX7" fmla="*/ 453959 w 4248000"/>
                  <a:gd name="connsiteY7" fmla="*/ 4924954 h 4979274"/>
                  <a:gd name="connsiteX8" fmla="*/ 0 w 4248000"/>
                  <a:gd name="connsiteY8" fmla="*/ 4362353 h 4979274"/>
                  <a:gd name="connsiteX9" fmla="*/ 0 w 4248000"/>
                  <a:gd name="connsiteY9" fmla="*/ 644082 h 4979274"/>
                  <a:gd name="connsiteX0" fmla="*/ 0 w 4262239"/>
                  <a:gd name="connsiteY0" fmla="*/ 644082 h 4979274"/>
                  <a:gd name="connsiteX1" fmla="*/ 644082 w 4262239"/>
                  <a:gd name="connsiteY1" fmla="*/ 0 h 4979274"/>
                  <a:gd name="connsiteX2" fmla="*/ 2019208 w 4262239"/>
                  <a:gd name="connsiteY2" fmla="*/ 27502 h 4979274"/>
                  <a:gd name="connsiteX3" fmla="*/ 3603918 w 4262239"/>
                  <a:gd name="connsiteY3" fmla="*/ 0 h 4979274"/>
                  <a:gd name="connsiteX4" fmla="*/ 4238946 w 4262239"/>
                  <a:gd name="connsiteY4" fmla="*/ 580708 h 4979274"/>
                  <a:gd name="connsiteX5" fmla="*/ 4248000 w 4262239"/>
                  <a:gd name="connsiteY5" fmla="*/ 4362353 h 4979274"/>
                  <a:gd name="connsiteX6" fmla="*/ 3667293 w 4262239"/>
                  <a:gd name="connsiteY6" fmla="*/ 4979274 h 4979274"/>
                  <a:gd name="connsiteX7" fmla="*/ 453959 w 4262239"/>
                  <a:gd name="connsiteY7" fmla="*/ 4924954 h 4979274"/>
                  <a:gd name="connsiteX8" fmla="*/ 0 w 4262239"/>
                  <a:gd name="connsiteY8" fmla="*/ 4362353 h 4979274"/>
                  <a:gd name="connsiteX9" fmla="*/ 0 w 4262239"/>
                  <a:gd name="connsiteY9" fmla="*/ 644082 h 4979274"/>
                  <a:gd name="connsiteX0" fmla="*/ 0 w 4288112"/>
                  <a:gd name="connsiteY0" fmla="*/ 644082 h 4979274"/>
                  <a:gd name="connsiteX1" fmla="*/ 644082 w 4288112"/>
                  <a:gd name="connsiteY1" fmla="*/ 0 h 4979274"/>
                  <a:gd name="connsiteX2" fmla="*/ 2019208 w 4288112"/>
                  <a:gd name="connsiteY2" fmla="*/ 27502 h 4979274"/>
                  <a:gd name="connsiteX3" fmla="*/ 3603918 w 4288112"/>
                  <a:gd name="connsiteY3" fmla="*/ 0 h 4979274"/>
                  <a:gd name="connsiteX4" fmla="*/ 4238946 w 4288112"/>
                  <a:gd name="connsiteY4" fmla="*/ 580708 h 4979274"/>
                  <a:gd name="connsiteX5" fmla="*/ 4229467 w 4288112"/>
                  <a:gd name="connsiteY5" fmla="*/ 2519690 h 4979274"/>
                  <a:gd name="connsiteX6" fmla="*/ 4248000 w 4288112"/>
                  <a:gd name="connsiteY6" fmla="*/ 4362353 h 4979274"/>
                  <a:gd name="connsiteX7" fmla="*/ 3667293 w 4288112"/>
                  <a:gd name="connsiteY7" fmla="*/ 4979274 h 4979274"/>
                  <a:gd name="connsiteX8" fmla="*/ 453959 w 4288112"/>
                  <a:gd name="connsiteY8" fmla="*/ 4924954 h 4979274"/>
                  <a:gd name="connsiteX9" fmla="*/ 0 w 4288112"/>
                  <a:gd name="connsiteY9" fmla="*/ 4362353 h 4979274"/>
                  <a:gd name="connsiteX10" fmla="*/ 0 w 4288112"/>
                  <a:gd name="connsiteY10"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453960 w 4288113"/>
                  <a:gd name="connsiteY8" fmla="*/ 4924954 h 4979274"/>
                  <a:gd name="connsiteX9" fmla="*/ 1 w 4288113"/>
                  <a:gd name="connsiteY9" fmla="*/ 4362353 h 4979274"/>
                  <a:gd name="connsiteX10" fmla="*/ 16526 w 4288113"/>
                  <a:gd name="connsiteY10" fmla="*/ 2200103 h 4979274"/>
                  <a:gd name="connsiteX11" fmla="*/ 1 w 4288113"/>
                  <a:gd name="connsiteY11" fmla="*/ 644082 h 4979274"/>
                  <a:gd name="connsiteX0" fmla="*/ 1 w 4288113"/>
                  <a:gd name="connsiteY0" fmla="*/ 644082 h 4979274"/>
                  <a:gd name="connsiteX1" fmla="*/ 644083 w 4288113"/>
                  <a:gd name="connsiteY1" fmla="*/ 0 h 4979274"/>
                  <a:gd name="connsiteX2" fmla="*/ 2019209 w 4288113"/>
                  <a:gd name="connsiteY2" fmla="*/ 27502 h 4979274"/>
                  <a:gd name="connsiteX3" fmla="*/ 3603919 w 4288113"/>
                  <a:gd name="connsiteY3" fmla="*/ 0 h 4979274"/>
                  <a:gd name="connsiteX4" fmla="*/ 4238947 w 4288113"/>
                  <a:gd name="connsiteY4" fmla="*/ 580708 h 4979274"/>
                  <a:gd name="connsiteX5" fmla="*/ 4229468 w 4288113"/>
                  <a:gd name="connsiteY5" fmla="*/ 2519690 h 4979274"/>
                  <a:gd name="connsiteX6" fmla="*/ 4248001 w 4288113"/>
                  <a:gd name="connsiteY6" fmla="*/ 4362353 h 4979274"/>
                  <a:gd name="connsiteX7" fmla="*/ 3667294 w 4288113"/>
                  <a:gd name="connsiteY7" fmla="*/ 4979274 h 4979274"/>
                  <a:gd name="connsiteX8" fmla="*/ 2355937 w 4288113"/>
                  <a:gd name="connsiteY8" fmla="*/ 4946826 h 4979274"/>
                  <a:gd name="connsiteX9" fmla="*/ 453960 w 4288113"/>
                  <a:gd name="connsiteY9" fmla="*/ 4924954 h 4979274"/>
                  <a:gd name="connsiteX10" fmla="*/ 1 w 4288113"/>
                  <a:gd name="connsiteY10" fmla="*/ 4362353 h 4979274"/>
                  <a:gd name="connsiteX11" fmla="*/ 16526 w 4288113"/>
                  <a:gd name="connsiteY11" fmla="*/ 2200103 h 4979274"/>
                  <a:gd name="connsiteX12" fmla="*/ 1 w 4288113"/>
                  <a:gd name="connsiteY12" fmla="*/ 644082 h 497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8113" h="4979274">
                    <a:moveTo>
                      <a:pt x="1" y="644082"/>
                    </a:moveTo>
                    <a:cubicBezTo>
                      <a:pt x="1" y="288365"/>
                      <a:pt x="288366" y="0"/>
                      <a:pt x="644083" y="0"/>
                    </a:cubicBezTo>
                    <a:lnTo>
                      <a:pt x="2019209" y="27502"/>
                    </a:lnTo>
                    <a:lnTo>
                      <a:pt x="3603919" y="0"/>
                    </a:lnTo>
                    <a:cubicBezTo>
                      <a:pt x="3959636" y="0"/>
                      <a:pt x="4238947" y="224991"/>
                      <a:pt x="4238947" y="580708"/>
                    </a:cubicBezTo>
                    <a:cubicBezTo>
                      <a:pt x="4348897" y="1000656"/>
                      <a:pt x="4227959" y="1889416"/>
                      <a:pt x="4229468" y="2519690"/>
                    </a:cubicBezTo>
                    <a:cubicBezTo>
                      <a:pt x="4230977" y="3149964"/>
                      <a:pt x="4347388" y="3952423"/>
                      <a:pt x="4248001" y="4362353"/>
                    </a:cubicBezTo>
                    <a:cubicBezTo>
                      <a:pt x="4248001" y="4718070"/>
                      <a:pt x="4023011" y="4979274"/>
                      <a:pt x="3667294" y="4979274"/>
                    </a:cubicBezTo>
                    <a:cubicBezTo>
                      <a:pt x="3238713" y="4974216"/>
                      <a:pt x="2784518" y="4951884"/>
                      <a:pt x="2355937" y="4946826"/>
                    </a:cubicBezTo>
                    <a:lnTo>
                      <a:pt x="453960" y="4924954"/>
                    </a:lnTo>
                    <a:cubicBezTo>
                      <a:pt x="98243" y="4924954"/>
                      <a:pt x="1" y="4718070"/>
                      <a:pt x="1" y="4362353"/>
                    </a:cubicBezTo>
                    <a:cubicBezTo>
                      <a:pt x="-183" y="3635845"/>
                      <a:pt x="16710" y="2926611"/>
                      <a:pt x="16526" y="2200103"/>
                    </a:cubicBezTo>
                    <a:lnTo>
                      <a:pt x="1" y="644082"/>
                    </a:lnTo>
                    <a:close/>
                  </a:path>
                </a:pathLst>
              </a:cu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a:extLst>
                  <a:ext uri="{FF2B5EF4-FFF2-40B4-BE49-F238E27FC236}">
                    <a16:creationId xmlns:a16="http://schemas.microsoft.com/office/drawing/2014/main" id="{216823E2-BAFA-6BFB-742E-9DD1EBF4D01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1090047">
                <a:off x="550270" y="1091976"/>
                <a:ext cx="2797059" cy="890569"/>
              </a:xfrm>
              <a:prstGeom prst="rect">
                <a:avLst/>
              </a:prstGeom>
            </p:spPr>
          </p:pic>
        </p:grpSp>
        <p:pic>
          <p:nvPicPr>
            <p:cNvPr id="7" name="Imagem 6">
              <a:extLst>
                <a:ext uri="{FF2B5EF4-FFF2-40B4-BE49-F238E27FC236}">
                  <a16:creationId xmlns:a16="http://schemas.microsoft.com/office/drawing/2014/main" id="{A537704A-893B-56C7-C4E5-7F17EC37060C}"/>
                </a:ext>
              </a:extLst>
            </p:cNvPr>
            <p:cNvPicPr>
              <a:picLocks noChangeAspect="1"/>
            </p:cNvPicPr>
            <p:nvPr/>
          </p:nvPicPr>
          <p:blipFill rotWithShape="1">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ackgroundRemoval t="10000" b="90000" l="10000" r="90000">
                          <a14:foregroundMark x1="76471" y1="29902" x2="76471" y2="29902"/>
                          <a14:foregroundMark x1="75163" y1="75980" x2="75163" y2="75980"/>
                          <a14:foregroundMark x1="39379" y1="73693" x2="39379" y2="73693"/>
                        </a14:backgroundRemoval>
                      </a14:imgEffect>
                    </a14:imgLayer>
                  </a14:imgProps>
                </a:ext>
                <a:ext uri="{28A0092B-C50C-407E-A947-70E740481C1C}">
                  <a14:useLocalDpi xmlns:a14="http://schemas.microsoft.com/office/drawing/2010/main" val="0"/>
                </a:ext>
              </a:extLst>
            </a:blip>
            <a:srcRect l="65787" t="17924" r="17271" b="18117"/>
            <a:stretch/>
          </p:blipFill>
          <p:spPr>
            <a:xfrm rot="482659">
              <a:off x="2686999" y="672339"/>
              <a:ext cx="408107" cy="1302733"/>
            </a:xfrm>
            <a:prstGeom prst="rect">
              <a:avLst/>
            </a:prstGeom>
          </p:spPr>
        </p:pic>
        <p:sp>
          <p:nvSpPr>
            <p:cNvPr id="9" name="Retângulo 8">
              <a:extLst>
                <a:ext uri="{FF2B5EF4-FFF2-40B4-BE49-F238E27FC236}">
                  <a16:creationId xmlns:a16="http://schemas.microsoft.com/office/drawing/2014/main" id="{B8ED11E5-A8A4-371D-5C24-5BECD3A3A877}"/>
                </a:ext>
              </a:extLst>
            </p:cNvPr>
            <p:cNvSpPr/>
            <p:nvPr/>
          </p:nvSpPr>
          <p:spPr>
            <a:xfrm rot="21111730">
              <a:off x="505683" y="1273555"/>
              <a:ext cx="2272526" cy="430887"/>
            </a:xfrm>
            <a:prstGeom prst="rect">
              <a:avLst/>
            </a:prstGeom>
          </p:spPr>
          <p:txBody>
            <a:bodyPr wrap="square" anchor="ctr">
              <a:spAutoFit/>
            </a:bodyPr>
            <a:lstStyle/>
            <a:p>
              <a:pPr algn="ctr">
                <a:spcBef>
                  <a:spcPct val="0"/>
                </a:spcBef>
                <a:buFontTx/>
                <a:buNone/>
              </a:pPr>
              <a:r>
                <a:rPr lang="pt-BR" altLang="pt-BR" sz="2200" b="1" dirty="0">
                  <a:solidFill>
                    <a:schemeClr val="tx1">
                      <a:lumMod val="65000"/>
                      <a:lumOff val="35000"/>
                    </a:schemeClr>
                  </a:solidFill>
                  <a:latin typeface="Candara" panose="020E0502030303020204" pitchFamily="34" charset="0"/>
                </a:rPr>
                <a:t>IMPORTANTE</a:t>
              </a:r>
            </a:p>
          </p:txBody>
        </p:sp>
      </p:grpSp>
      <p:sp>
        <p:nvSpPr>
          <p:cNvPr id="13" name="CaixaDeTexto 12">
            <a:extLst>
              <a:ext uri="{FF2B5EF4-FFF2-40B4-BE49-F238E27FC236}">
                <a16:creationId xmlns:a16="http://schemas.microsoft.com/office/drawing/2014/main" id="{279C87CC-5E7D-A462-C002-CACD2D0C3E33}"/>
              </a:ext>
            </a:extLst>
          </p:cNvPr>
          <p:cNvSpPr txBox="1"/>
          <p:nvPr/>
        </p:nvSpPr>
        <p:spPr>
          <a:xfrm>
            <a:off x="4011561" y="2230221"/>
            <a:ext cx="6096000" cy="2251065"/>
          </a:xfrm>
          <a:prstGeom prst="rect">
            <a:avLst/>
          </a:prstGeom>
          <a:noFill/>
        </p:spPr>
        <p:txBody>
          <a:bodyPr wrap="square">
            <a:spAutoFit/>
          </a:bodyPr>
          <a:lstStyle/>
          <a:p>
            <a:pPr algn="just">
              <a:lnSpc>
                <a:spcPct val="150000"/>
              </a:lnSpc>
            </a:pPr>
            <a:r>
              <a:rPr lang="pt-BR" sz="2400" dirty="0">
                <a:solidFill>
                  <a:schemeClr val="tx1">
                    <a:lumMod val="65000"/>
                    <a:lumOff val="35000"/>
                  </a:schemeClr>
                </a:solidFill>
                <a:latin typeface="Candara" panose="020E0502030303020204" pitchFamily="34" charset="0"/>
              </a:rPr>
              <a:t>Reduzir o consumo de papel contribui para a preservação do meio ambiente, protegendo árvores, economizando água e energia e diminuindo a poluição. </a:t>
            </a:r>
            <a:endParaRPr lang="pt-BR" sz="2400" b="1" dirty="0">
              <a:solidFill>
                <a:schemeClr val="tx1">
                  <a:lumMod val="65000"/>
                  <a:lumOff val="35000"/>
                </a:schemeClr>
              </a:solidFill>
              <a:latin typeface="Candara" panose="020E0502030303020204" pitchFamily="34" charset="0"/>
            </a:endParaRPr>
          </a:p>
        </p:txBody>
      </p:sp>
    </p:spTree>
    <p:extLst>
      <p:ext uri="{BB962C8B-B14F-4D97-AF65-F5344CB8AC3E}">
        <p14:creationId xmlns:p14="http://schemas.microsoft.com/office/powerpoint/2010/main" val="24845596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5" name="Retângulo 4">
            <a:extLst>
              <a:ext uri="{FF2B5EF4-FFF2-40B4-BE49-F238E27FC236}">
                <a16:creationId xmlns:a16="http://schemas.microsoft.com/office/drawing/2014/main" id="{E9117C3D-D556-448C-B7ED-9AF2736E1438}"/>
              </a:ext>
            </a:extLst>
          </p:cNvPr>
          <p:cNvSpPr/>
          <p:nvPr/>
        </p:nvSpPr>
        <p:spPr>
          <a:xfrm>
            <a:off x="430309" y="1796110"/>
            <a:ext cx="10198362" cy="3594574"/>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15000"/>
              </a:lnSpc>
              <a:spcAft>
                <a:spcPts val="800"/>
              </a:spcAft>
            </a:pPr>
            <a:r>
              <a:rPr lang="pt-BR" sz="2200" b="1" u="sng" kern="100" dirty="0">
                <a:solidFill>
                  <a:schemeClr val="tx1">
                    <a:lumMod val="65000"/>
                    <a:lumOff val="35000"/>
                  </a:schemeClr>
                </a:solidFill>
                <a:effectLst/>
                <a:latin typeface="Candara" panose="020E0502030303020204" pitchFamily="34" charset="0"/>
                <a:ea typeface="Calibri" panose="020F0502020204030204" pitchFamily="34" charset="0"/>
                <a:cs typeface="Times New Roman" panose="02020603050405020304" pitchFamily="18" charset="0"/>
              </a:rPr>
              <a:t>Arquivamento digital</a:t>
            </a:r>
            <a:r>
              <a:rPr lang="pt-BR" sz="2200" kern="100" dirty="0">
                <a:solidFill>
                  <a:schemeClr val="tx1">
                    <a:lumMod val="65000"/>
                    <a:lumOff val="35000"/>
                  </a:schemeClr>
                </a:solidFill>
                <a:effectLst/>
                <a:latin typeface="Candara" panose="020E0502030303020204" pitchFamily="34" charset="0"/>
                <a:ea typeface="Calibri" panose="020F0502020204030204" pitchFamily="34" charset="0"/>
                <a:cs typeface="Times New Roman" panose="02020603050405020304" pitchFamily="18" charset="0"/>
              </a:rPr>
              <a:t>: por intermédio das tecnologias digitais em sistema informatizado;</a:t>
            </a:r>
          </a:p>
          <a:p>
            <a:pPr algn="just">
              <a:lnSpc>
                <a:spcPct val="115000"/>
              </a:lnSpc>
              <a:spcAft>
                <a:spcPts val="800"/>
              </a:spcAft>
            </a:pPr>
            <a:endParaRPr lang="pt-BR" sz="2200" dirty="0">
              <a:solidFill>
                <a:schemeClr val="tx1">
                  <a:lumMod val="65000"/>
                  <a:lumOff val="35000"/>
                </a:schemeClr>
              </a:solidFill>
              <a:effectLst/>
              <a:latin typeface="Candara" panose="020E0502030303020204" pitchFamily="34" charset="0"/>
            </a:endParaRPr>
          </a:p>
          <a:p>
            <a:pPr algn="just">
              <a:lnSpc>
                <a:spcPct val="115000"/>
              </a:lnSpc>
              <a:spcAft>
                <a:spcPts val="800"/>
              </a:spcAft>
            </a:pPr>
            <a:r>
              <a:rPr lang="pt-BR" sz="2200" b="1" u="sng" kern="100" dirty="0">
                <a:solidFill>
                  <a:schemeClr val="tx1">
                    <a:lumMod val="65000"/>
                    <a:lumOff val="35000"/>
                  </a:schemeClr>
                </a:solidFill>
                <a:effectLst/>
                <a:latin typeface="Candara" panose="020E0502030303020204" pitchFamily="34" charset="0"/>
                <a:ea typeface="Calibri" panose="020F0502020204030204" pitchFamily="34" charset="0"/>
                <a:cs typeface="Times New Roman" panose="02020603050405020304" pitchFamily="18" charset="0"/>
              </a:rPr>
              <a:t>Softwares avançados</a:t>
            </a:r>
            <a:r>
              <a:rPr lang="pt-BR" sz="2200" u="sng" kern="100" dirty="0">
                <a:solidFill>
                  <a:schemeClr val="tx1">
                    <a:lumMod val="65000"/>
                    <a:lumOff val="35000"/>
                  </a:schemeClr>
                </a:solidFill>
                <a:effectLst/>
                <a:latin typeface="Candara" panose="020E0502030303020204" pitchFamily="34" charset="0"/>
                <a:ea typeface="Calibri" panose="020F0502020204030204" pitchFamily="34" charset="0"/>
                <a:cs typeface="Times New Roman" panose="02020603050405020304" pitchFamily="18" charset="0"/>
              </a:rPr>
              <a:t>:</a:t>
            </a:r>
            <a:r>
              <a:rPr lang="pt-BR" sz="2200" kern="100" dirty="0">
                <a:solidFill>
                  <a:schemeClr val="tx1">
                    <a:lumMod val="65000"/>
                    <a:lumOff val="35000"/>
                  </a:schemeClr>
                </a:solidFill>
                <a:effectLst/>
                <a:latin typeface="Candara" panose="020E0502030303020204" pitchFamily="34" charset="0"/>
                <a:ea typeface="Calibri" panose="020F0502020204030204" pitchFamily="34" charset="0"/>
                <a:cs typeface="Times New Roman" panose="02020603050405020304" pitchFamily="18" charset="0"/>
              </a:rPr>
              <a:t> automatizar processos, minimizar esforços manuais, garantindo a conformidade regulatória.</a:t>
            </a:r>
          </a:p>
          <a:p>
            <a:pPr algn="just">
              <a:lnSpc>
                <a:spcPct val="115000"/>
              </a:lnSpc>
              <a:spcAft>
                <a:spcPts val="800"/>
              </a:spcAft>
            </a:pPr>
            <a:endParaRPr lang="pt-BR" sz="2200" b="1" kern="100" dirty="0">
              <a:solidFill>
                <a:schemeClr val="tx1">
                  <a:lumMod val="65000"/>
                  <a:lumOff val="35000"/>
                </a:schemeClr>
              </a:solidFill>
              <a:effectLst/>
              <a:latin typeface="Candara" panose="020E0502030303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lumMod val="65000"/>
                    <a:lumOff val="35000"/>
                  </a:schemeClr>
                </a:solidFill>
                <a:effectLst/>
                <a:latin typeface="Candara" panose="020E0502030303020204" pitchFamily="34" charset="0"/>
                <a:cs typeface="Times New Roman" panose="02020603050405020304" pitchFamily="18" charset="0"/>
              </a:rPr>
              <a:t>Exemplos: </a:t>
            </a:r>
            <a:r>
              <a:rPr lang="pt-BR" sz="2200" kern="100" dirty="0">
                <a:solidFill>
                  <a:schemeClr val="tx1">
                    <a:lumMod val="65000"/>
                    <a:lumOff val="35000"/>
                  </a:schemeClr>
                </a:solidFill>
                <a:effectLst/>
                <a:latin typeface="Candara" panose="020E0502030303020204" pitchFamily="34" charset="0"/>
                <a:cs typeface="Times New Roman" panose="02020603050405020304" pitchFamily="18" charset="0"/>
              </a:rPr>
              <a:t>armazenamento em nuvem (google drive), plataformas para registro de diários e boletins on-line, entre outras possibilidades. </a:t>
            </a:r>
            <a:endParaRPr lang="pt-BR" sz="2200" b="1" dirty="0">
              <a:solidFill>
                <a:schemeClr val="tx1">
                  <a:lumMod val="65000"/>
                  <a:lumOff val="35000"/>
                </a:schemeClr>
              </a:solidFill>
              <a:effectLst/>
              <a:latin typeface="Candara" panose="020E0502030303020204" pitchFamily="34" charset="0"/>
            </a:endParaRPr>
          </a:p>
        </p:txBody>
      </p:sp>
      <p:sp>
        <p:nvSpPr>
          <p:cNvPr id="8" name="Google Shape;189;p12">
            <a:extLst>
              <a:ext uri="{FF2B5EF4-FFF2-40B4-BE49-F238E27FC236}">
                <a16:creationId xmlns:a16="http://schemas.microsoft.com/office/drawing/2014/main" id="{30AB81EF-E8BF-4274-A450-F17B2F4F930B}"/>
              </a:ext>
            </a:extLst>
          </p:cNvPr>
          <p:cNvSpPr txBox="1"/>
          <p:nvPr/>
        </p:nvSpPr>
        <p:spPr>
          <a:xfrm>
            <a:off x="341819" y="594016"/>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ADOTANDO PRÁTICAS SUSTENTÁVEIS</a:t>
            </a:r>
            <a:endParaRPr sz="3000" b="1" dirty="0">
              <a:solidFill>
                <a:srgbClr val="C00000"/>
              </a:solidFill>
              <a:latin typeface="Candara" panose="020E0502030303020204" pitchFamily="34" charset="0"/>
            </a:endParaRPr>
          </a:p>
        </p:txBody>
      </p:sp>
    </p:spTree>
    <p:extLst>
      <p:ext uri="{BB962C8B-B14F-4D97-AF65-F5344CB8AC3E}">
        <p14:creationId xmlns:p14="http://schemas.microsoft.com/office/powerpoint/2010/main" val="23031866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8" name="Google Shape;189;p12">
            <a:extLst>
              <a:ext uri="{FF2B5EF4-FFF2-40B4-BE49-F238E27FC236}">
                <a16:creationId xmlns:a16="http://schemas.microsoft.com/office/drawing/2014/main" id="{30AB81EF-E8BF-4274-A450-F17B2F4F930B}"/>
              </a:ext>
            </a:extLst>
          </p:cNvPr>
          <p:cNvSpPr txBox="1"/>
          <p:nvPr/>
        </p:nvSpPr>
        <p:spPr>
          <a:xfrm>
            <a:off x="341819" y="594016"/>
            <a:ext cx="8335649" cy="55395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1" dirty="0">
                <a:solidFill>
                  <a:srgbClr val="C00000"/>
                </a:solidFill>
                <a:latin typeface="Candara" panose="020E0502030303020204" pitchFamily="34" charset="0"/>
              </a:rPr>
              <a:t>ADOTANDO PRÁTICAS SUSTENTÁVEIS</a:t>
            </a:r>
            <a:endParaRPr sz="3000" b="1" dirty="0">
              <a:solidFill>
                <a:srgbClr val="C00000"/>
              </a:solidFill>
              <a:latin typeface="Candara" panose="020E0502030303020204" pitchFamily="34" charset="0"/>
            </a:endParaRPr>
          </a:p>
        </p:txBody>
      </p:sp>
      <p:sp>
        <p:nvSpPr>
          <p:cNvPr id="2" name="Retângulo 1">
            <a:extLst>
              <a:ext uri="{FF2B5EF4-FFF2-40B4-BE49-F238E27FC236}">
                <a16:creationId xmlns:a16="http://schemas.microsoft.com/office/drawing/2014/main" id="{28A032A2-33F0-4AA3-AB95-D10CE8AB88FF}"/>
              </a:ext>
            </a:extLst>
          </p:cNvPr>
          <p:cNvSpPr/>
          <p:nvPr/>
        </p:nvSpPr>
        <p:spPr>
          <a:xfrm>
            <a:off x="341819" y="1777776"/>
            <a:ext cx="10355678" cy="3139321"/>
          </a:xfrm>
          <a:prstGeom prst="rect">
            <a:avLst/>
          </a:prstGeom>
        </p:spPr>
        <p:txBody>
          <a:bodyPr wrap="square">
            <a:spAutoFit/>
          </a:bodyPr>
          <a:lstStyle/>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O suporte eletrônico não garante a preservação do material, principalmente porque os equipamentos e softwares se tornam obsoletos em pouco tempo. Quem passou tudo para disquete na década de 1990 hoje tem dificuldade para acessar esses documentos;</a:t>
            </a:r>
          </a:p>
          <a:p>
            <a:pPr marL="342900" indent="-342900" algn="just">
              <a:buFont typeface="Arial" panose="020B0604020202020204" pitchFamily="34" charset="0"/>
              <a:buChar char="•"/>
            </a:pPr>
            <a:endParaRPr lang="pt-BR" sz="2200" dirty="0">
              <a:solidFill>
                <a:schemeClr val="tx1">
                  <a:lumMod val="65000"/>
                  <a:lumOff val="35000"/>
                </a:schemeClr>
              </a:solidFill>
              <a:latin typeface="Candara" panose="020E0502030303020204" pitchFamily="34" charset="0"/>
            </a:endParaRPr>
          </a:p>
          <a:p>
            <a:pPr marL="342900" indent="-342900" algn="just">
              <a:buFont typeface="Arial" panose="020B0604020202020204" pitchFamily="34" charset="0"/>
              <a:buChar char="•"/>
            </a:pPr>
            <a:r>
              <a:rPr lang="pt-BR" sz="2200" dirty="0">
                <a:solidFill>
                  <a:schemeClr val="tx1">
                    <a:lumMod val="65000"/>
                    <a:lumOff val="35000"/>
                  </a:schemeClr>
                </a:solidFill>
                <a:latin typeface="Candara" panose="020E0502030303020204" pitchFamily="34" charset="0"/>
              </a:rPr>
              <a:t>Recorrer à digitalização é uma possibilidade quando se garante que vai haver </a:t>
            </a:r>
            <a:r>
              <a:rPr lang="pt-BR" sz="2200" i="1" dirty="0">
                <a:solidFill>
                  <a:schemeClr val="tx1">
                    <a:lumMod val="65000"/>
                    <a:lumOff val="35000"/>
                  </a:schemeClr>
                </a:solidFill>
                <a:latin typeface="Candara" panose="020E0502030303020204" pitchFamily="34" charset="0"/>
              </a:rPr>
              <a:t>backup </a:t>
            </a:r>
            <a:r>
              <a:rPr lang="pt-BR" sz="2200" dirty="0">
                <a:solidFill>
                  <a:schemeClr val="tx1">
                    <a:lumMod val="65000"/>
                    <a:lumOff val="35000"/>
                  </a:schemeClr>
                </a:solidFill>
                <a:latin typeface="Candara" panose="020E0502030303020204" pitchFamily="34" charset="0"/>
              </a:rPr>
              <a:t>de todas as informações, protegendo-as contra a quebra dos computadores, e atualização permanente na forma de armazenamento conforme a tecnologia for mudando.</a:t>
            </a:r>
          </a:p>
        </p:txBody>
      </p:sp>
    </p:spTree>
    <p:extLst>
      <p:ext uri="{BB962C8B-B14F-4D97-AF65-F5344CB8AC3E}">
        <p14:creationId xmlns:p14="http://schemas.microsoft.com/office/powerpoint/2010/main" val="37471087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30473BEA-112D-693E-78BD-D0A90B98463C}"/>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BE140921-6E72-B6C0-5077-F5ABE91CDBB8}"/>
              </a:ext>
            </a:extLst>
          </p:cNvPr>
          <p:cNvPicPr>
            <a:picLocks noChangeAspect="1"/>
          </p:cNvPicPr>
          <p:nvPr/>
        </p:nvPicPr>
        <p:blipFill>
          <a:blip r:embed="rId3"/>
          <a:stretch>
            <a:fillRect/>
          </a:stretch>
        </p:blipFill>
        <p:spPr>
          <a:xfrm>
            <a:off x="8239432" y="1313565"/>
            <a:ext cx="3602784" cy="4803712"/>
          </a:xfrm>
          <a:prstGeom prst="rect">
            <a:avLst/>
          </a:prstGeom>
        </p:spPr>
      </p:pic>
      <p:sp>
        <p:nvSpPr>
          <p:cNvPr id="3" name="CaixaDeTexto 2">
            <a:extLst>
              <a:ext uri="{FF2B5EF4-FFF2-40B4-BE49-F238E27FC236}">
                <a16:creationId xmlns:a16="http://schemas.microsoft.com/office/drawing/2014/main" id="{3D6D8F50-AC9F-524B-2C52-B9F965AB2DE5}"/>
              </a:ext>
            </a:extLst>
          </p:cNvPr>
          <p:cNvSpPr txBox="1"/>
          <p:nvPr/>
        </p:nvSpPr>
        <p:spPr>
          <a:xfrm>
            <a:off x="361729" y="1452988"/>
            <a:ext cx="7117315" cy="4893647"/>
          </a:xfrm>
          <a:prstGeom prst="rect">
            <a:avLst/>
          </a:prstGeom>
          <a:noFill/>
        </p:spPr>
        <p:txBody>
          <a:bodyPr wrap="square">
            <a:spAutoFit/>
          </a:bodyPr>
          <a:lstStyle/>
          <a:p>
            <a:pPr algn="just"/>
            <a:r>
              <a:rPr lang="pt-BR" sz="2400" b="1" dirty="0">
                <a:solidFill>
                  <a:schemeClr val="tx1">
                    <a:lumMod val="65000"/>
                    <a:lumOff val="35000"/>
                  </a:schemeClr>
                </a:solidFill>
                <a:latin typeface="Candara" panose="020E0502030303020204" pitchFamily="34" charset="0"/>
              </a:rPr>
              <a:t>CONSIGNA 2</a:t>
            </a:r>
          </a:p>
          <a:p>
            <a:pPr algn="just"/>
            <a:endParaRPr lang="pt-BR" sz="2400" dirty="0">
              <a:solidFill>
                <a:schemeClr val="tx1">
                  <a:lumMod val="65000"/>
                  <a:lumOff val="35000"/>
                </a:schemeClr>
              </a:solidFill>
              <a:latin typeface="Candara" panose="020E0502030303020204" pitchFamily="34" charset="0"/>
            </a:endParaRPr>
          </a:p>
          <a:p>
            <a:pPr marL="176213" indent="-176213" algn="just">
              <a:buClr>
                <a:srgbClr val="C00000"/>
              </a:buClr>
              <a:buFont typeface="Arial" panose="020B0604020202020204" pitchFamily="34" charset="0"/>
              <a:buChar char="•"/>
            </a:pPr>
            <a:r>
              <a:rPr lang="pt-BR" sz="2400" b="1" dirty="0">
                <a:solidFill>
                  <a:schemeClr val="tx1">
                    <a:lumMod val="65000"/>
                    <a:lumOff val="35000"/>
                  </a:schemeClr>
                </a:solidFill>
                <a:latin typeface="Candara" panose="020E0502030303020204" pitchFamily="34" charset="0"/>
              </a:rPr>
              <a:t>2º  momento </a:t>
            </a:r>
            <a:r>
              <a:rPr lang="pt-BR" sz="2400" dirty="0">
                <a:solidFill>
                  <a:schemeClr val="tx1">
                    <a:lumMod val="65000"/>
                    <a:lumOff val="35000"/>
                  </a:schemeClr>
                </a:solidFill>
                <a:latin typeface="Candara" panose="020E0502030303020204" pitchFamily="34" charset="0"/>
              </a:rPr>
              <a:t>(individual): construindo um portfólio das documentações e registros escolares </a:t>
            </a:r>
          </a:p>
          <a:p>
            <a:pPr algn="just">
              <a:buClr>
                <a:srgbClr val="C00000"/>
              </a:buClr>
            </a:pPr>
            <a:endParaRPr lang="pt-BR" sz="2400" dirty="0">
              <a:solidFill>
                <a:schemeClr val="tx1">
                  <a:lumMod val="65000"/>
                  <a:lumOff val="35000"/>
                </a:schemeClr>
              </a:solidFill>
              <a:latin typeface="Candara" panose="020E0502030303020204" pitchFamily="34" charset="0"/>
            </a:endParaRPr>
          </a:p>
          <a:p>
            <a:pPr marL="174625" algn="just">
              <a:buClr>
                <a:srgbClr val="C00000"/>
              </a:buClr>
            </a:pPr>
            <a:r>
              <a:rPr lang="pt-BR" sz="2400" b="1" dirty="0">
                <a:solidFill>
                  <a:schemeClr val="tx1">
                    <a:lumMod val="65000"/>
                    <a:lumOff val="35000"/>
                  </a:schemeClr>
                </a:solidFill>
                <a:latin typeface="Candara" panose="020E0502030303020204" pitchFamily="34" charset="0"/>
              </a:rPr>
              <a:t>Material</a:t>
            </a:r>
            <a:r>
              <a:rPr lang="pt-BR" sz="2400" dirty="0">
                <a:solidFill>
                  <a:schemeClr val="tx1">
                    <a:lumMod val="65000"/>
                    <a:lumOff val="35000"/>
                  </a:schemeClr>
                </a:solidFill>
                <a:latin typeface="Candara" panose="020E0502030303020204" pitchFamily="34" charset="0"/>
              </a:rPr>
              <a:t>: documentos e registros coletados na escola, capa, divisórias, pasta tipo portfólio e anexo </a:t>
            </a:r>
            <a:r>
              <a:rPr lang="pt-BR" sz="2400" i="1" dirty="0">
                <a:solidFill>
                  <a:schemeClr val="tx1">
                    <a:lumMod val="65000"/>
                    <a:lumOff val="35000"/>
                  </a:schemeClr>
                </a:solidFill>
                <a:latin typeface="Candara" panose="020E0502030303020204" pitchFamily="34" charset="0"/>
              </a:rPr>
              <a:t>Registros e documentos da escola e suas dimensões.</a:t>
            </a:r>
          </a:p>
          <a:p>
            <a:pPr algn="just">
              <a:buClr>
                <a:srgbClr val="C00000"/>
              </a:buClr>
            </a:pPr>
            <a:endParaRPr lang="pt-BR" sz="2400" dirty="0">
              <a:solidFill>
                <a:schemeClr val="tx1">
                  <a:lumMod val="65000"/>
                  <a:lumOff val="35000"/>
                </a:schemeClr>
              </a:solidFill>
              <a:latin typeface="Candara" panose="020E0502030303020204" pitchFamily="34" charset="0"/>
            </a:endParaRPr>
          </a:p>
          <a:p>
            <a:pPr marL="176213" algn="just">
              <a:buClr>
                <a:srgbClr val="C00000"/>
              </a:buClr>
            </a:pPr>
            <a:r>
              <a:rPr lang="pt-BR" sz="2400" b="1" dirty="0">
                <a:solidFill>
                  <a:schemeClr val="tx1">
                    <a:lumMod val="65000"/>
                    <a:lumOff val="35000"/>
                  </a:schemeClr>
                </a:solidFill>
                <a:latin typeface="Candara" panose="020E0502030303020204" pitchFamily="34" charset="0"/>
              </a:rPr>
              <a:t>Tempo estimado</a:t>
            </a:r>
            <a:r>
              <a:rPr lang="pt-BR" sz="2400" dirty="0">
                <a:solidFill>
                  <a:schemeClr val="tx1">
                    <a:lumMod val="65000"/>
                    <a:lumOff val="35000"/>
                  </a:schemeClr>
                </a:solidFill>
                <a:latin typeface="Candara" panose="020E0502030303020204" pitchFamily="34" charset="0"/>
              </a:rPr>
              <a:t>: 40 min </a:t>
            </a:r>
          </a:p>
          <a:p>
            <a:pPr algn="just">
              <a:buClr>
                <a:srgbClr val="C00000"/>
              </a:buClr>
              <a:buSzPts val="2400"/>
            </a:pPr>
            <a:endParaRPr lang="pt-BR" sz="2400" dirty="0">
              <a:solidFill>
                <a:schemeClr val="tx1">
                  <a:lumMod val="65000"/>
                  <a:lumOff val="35000"/>
                </a:schemeClr>
              </a:solidFill>
              <a:latin typeface="Candara" panose="020E0502030303020204" pitchFamily="34" charset="0"/>
              <a:cs typeface="Times New Roman" panose="02020603050405020304" pitchFamily="18" charset="0"/>
            </a:endParaRPr>
          </a:p>
          <a:p>
            <a:pPr marL="176213" indent="-176213" algn="just">
              <a:buClr>
                <a:srgbClr val="C00000"/>
              </a:buClr>
              <a:buSzPts val="2400"/>
              <a:buFont typeface="Arial" panose="020B0604020202020204" pitchFamily="34" charset="0"/>
              <a:buChar char="•"/>
            </a:pPr>
            <a:r>
              <a:rPr lang="pt-BR" sz="2400" b="1" dirty="0">
                <a:solidFill>
                  <a:schemeClr val="tx1">
                    <a:lumMod val="65000"/>
                    <a:lumOff val="35000"/>
                  </a:schemeClr>
                </a:solidFill>
                <a:latin typeface="Candara" panose="020E0502030303020204" pitchFamily="34" charset="0"/>
                <a:cs typeface="Times New Roman" panose="02020603050405020304" pitchFamily="18" charset="0"/>
              </a:rPr>
              <a:t>3º momento: </a:t>
            </a:r>
            <a:r>
              <a:rPr lang="pt-BR" sz="2400" dirty="0">
                <a:solidFill>
                  <a:schemeClr val="tx1">
                    <a:lumMod val="65000"/>
                    <a:lumOff val="35000"/>
                  </a:schemeClr>
                </a:solidFill>
                <a:latin typeface="Candara" panose="020E0502030303020204" pitchFamily="34" charset="0"/>
                <a:cs typeface="Times New Roman" panose="02020603050405020304" pitchFamily="18" charset="0"/>
              </a:rPr>
              <a:t>Socialização (revezamento de portfólios)</a:t>
            </a:r>
          </a:p>
        </p:txBody>
      </p:sp>
      <p:sp>
        <p:nvSpPr>
          <p:cNvPr id="4" name="Google Shape;245;p18">
            <a:extLst>
              <a:ext uri="{FF2B5EF4-FFF2-40B4-BE49-F238E27FC236}">
                <a16:creationId xmlns:a16="http://schemas.microsoft.com/office/drawing/2014/main" id="{A11FAC6A-0CA2-7703-8264-B982E1771C45}"/>
              </a:ext>
            </a:extLst>
          </p:cNvPr>
          <p:cNvSpPr txBox="1"/>
          <p:nvPr/>
        </p:nvSpPr>
        <p:spPr>
          <a:xfrm>
            <a:off x="361730" y="603347"/>
            <a:ext cx="6001747" cy="6462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lang="pt-BR" dirty="0">
              <a:solidFill>
                <a:schemeClr val="tx1">
                  <a:lumMod val="65000"/>
                  <a:lumOff val="35000"/>
                </a:schemeClr>
              </a:solidFill>
              <a:latin typeface="Candara" panose="020E0502030303020204" pitchFamily="34" charset="0"/>
            </a:endParaRPr>
          </a:p>
        </p:txBody>
      </p:sp>
      <p:cxnSp>
        <p:nvCxnSpPr>
          <p:cNvPr id="6" name="Google Shape;246;p18">
            <a:extLst>
              <a:ext uri="{FF2B5EF4-FFF2-40B4-BE49-F238E27FC236}">
                <a16:creationId xmlns:a16="http://schemas.microsoft.com/office/drawing/2014/main" id="{58D770F2-85DE-DBF3-CD6D-E2BF487FD156}"/>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grpSp>
        <p:nvGrpSpPr>
          <p:cNvPr id="17" name="Agrupar 16">
            <a:extLst>
              <a:ext uri="{FF2B5EF4-FFF2-40B4-BE49-F238E27FC236}">
                <a16:creationId xmlns:a16="http://schemas.microsoft.com/office/drawing/2014/main" id="{F2A4D1FE-32EC-2E8B-DB9E-5C90F25C27EE}"/>
              </a:ext>
            </a:extLst>
          </p:cNvPr>
          <p:cNvGrpSpPr/>
          <p:nvPr/>
        </p:nvGrpSpPr>
        <p:grpSpPr>
          <a:xfrm>
            <a:off x="7715529" y="3429000"/>
            <a:ext cx="3080525" cy="2456221"/>
            <a:chOff x="7941489" y="3627124"/>
            <a:chExt cx="3590834" cy="3033427"/>
          </a:xfrm>
        </p:grpSpPr>
        <p:pic>
          <p:nvPicPr>
            <p:cNvPr id="10" name="Imagem 9">
              <a:extLst>
                <a:ext uri="{FF2B5EF4-FFF2-40B4-BE49-F238E27FC236}">
                  <a16:creationId xmlns:a16="http://schemas.microsoft.com/office/drawing/2014/main" id="{946D75CD-7DF7-8FC2-7D19-FD05ED42D268}"/>
                </a:ext>
              </a:extLst>
            </p:cNvPr>
            <p:cNvPicPr>
              <a:picLocks noChangeAspect="1"/>
            </p:cNvPicPr>
            <p:nvPr/>
          </p:nvPicPr>
          <p:blipFill rotWithShape="1">
            <a:blip r:embed="rId4"/>
            <a:srcRect l="40944" t="33197" r="42296" b="23945"/>
            <a:stretch/>
          </p:blipFill>
          <p:spPr>
            <a:xfrm rot="795734">
              <a:off x="9481264" y="3824572"/>
              <a:ext cx="2051059" cy="2835979"/>
            </a:xfrm>
            <a:prstGeom prst="rect">
              <a:avLst/>
            </a:prstGeom>
          </p:spPr>
        </p:pic>
        <p:pic>
          <p:nvPicPr>
            <p:cNvPr id="9" name="Imagem 8">
              <a:extLst>
                <a:ext uri="{FF2B5EF4-FFF2-40B4-BE49-F238E27FC236}">
                  <a16:creationId xmlns:a16="http://schemas.microsoft.com/office/drawing/2014/main" id="{8B7DB966-A051-D6B8-B68A-F09140309C33}"/>
                </a:ext>
              </a:extLst>
            </p:cNvPr>
            <p:cNvPicPr>
              <a:picLocks noChangeAspect="1"/>
            </p:cNvPicPr>
            <p:nvPr/>
          </p:nvPicPr>
          <p:blipFill rotWithShape="1">
            <a:blip r:embed="rId5"/>
            <a:srcRect l="40867" t="16599" r="41837" b="40544"/>
            <a:stretch/>
          </p:blipFill>
          <p:spPr>
            <a:xfrm>
              <a:off x="7941489" y="3627124"/>
              <a:ext cx="2107443" cy="2835981"/>
            </a:xfrm>
            <a:prstGeom prst="rect">
              <a:avLst/>
            </a:prstGeom>
          </p:spPr>
        </p:pic>
      </p:grpSp>
    </p:spTree>
    <p:extLst>
      <p:ext uri="{BB962C8B-B14F-4D97-AF65-F5344CB8AC3E}">
        <p14:creationId xmlns:p14="http://schemas.microsoft.com/office/powerpoint/2010/main" val="19123931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85EE6936-38E6-3035-0760-C658156DA329}"/>
            </a:ext>
          </a:extLst>
        </p:cNvPr>
        <p:cNvGrpSpPr/>
        <p:nvPr/>
      </p:nvGrpSpPr>
      <p:grpSpPr>
        <a:xfrm>
          <a:off x="0" y="0"/>
          <a:ext cx="0" cy="0"/>
          <a:chOff x="0" y="0"/>
          <a:chExt cx="0" cy="0"/>
        </a:xfrm>
      </p:grpSpPr>
      <p:pic>
        <p:nvPicPr>
          <p:cNvPr id="9" name="Imagem 8">
            <a:extLst>
              <a:ext uri="{FF2B5EF4-FFF2-40B4-BE49-F238E27FC236}">
                <a16:creationId xmlns:a16="http://schemas.microsoft.com/office/drawing/2014/main" id="{398C0C73-7B4D-D7B1-6CDA-28E1C28657BF}"/>
              </a:ext>
            </a:extLst>
          </p:cNvPr>
          <p:cNvPicPr>
            <a:picLocks noChangeAspect="1"/>
          </p:cNvPicPr>
          <p:nvPr/>
        </p:nvPicPr>
        <p:blipFill>
          <a:blip r:embed="rId3"/>
          <a:stretch>
            <a:fillRect/>
          </a:stretch>
        </p:blipFill>
        <p:spPr>
          <a:xfrm>
            <a:off x="3661863" y="353439"/>
            <a:ext cx="8530137" cy="6330389"/>
          </a:xfrm>
          <a:prstGeom prst="rect">
            <a:avLst/>
          </a:prstGeom>
        </p:spPr>
      </p:pic>
      <p:sp>
        <p:nvSpPr>
          <p:cNvPr id="10" name="Google Shape;217;p16">
            <a:extLst>
              <a:ext uri="{FF2B5EF4-FFF2-40B4-BE49-F238E27FC236}">
                <a16:creationId xmlns:a16="http://schemas.microsoft.com/office/drawing/2014/main" id="{F0909D65-D499-E0A8-52AB-55EE65B7C07B}"/>
              </a:ext>
            </a:extLst>
          </p:cNvPr>
          <p:cNvSpPr txBox="1"/>
          <p:nvPr/>
        </p:nvSpPr>
        <p:spPr>
          <a:xfrm>
            <a:off x="176665" y="353440"/>
            <a:ext cx="3306764" cy="6465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Hora da prática</a:t>
            </a:r>
            <a:endParaRPr dirty="0">
              <a:solidFill>
                <a:schemeClr val="tx1">
                  <a:lumMod val="65000"/>
                  <a:lumOff val="35000"/>
                </a:schemeClr>
              </a:solidFill>
              <a:latin typeface="Candara" panose="020E0502030303020204" pitchFamily="34" charset="0"/>
            </a:endParaRPr>
          </a:p>
        </p:txBody>
      </p:sp>
      <p:pic>
        <p:nvPicPr>
          <p:cNvPr id="11" name="Imagem 10">
            <a:extLst>
              <a:ext uri="{FF2B5EF4-FFF2-40B4-BE49-F238E27FC236}">
                <a16:creationId xmlns:a16="http://schemas.microsoft.com/office/drawing/2014/main" id="{F48E7B2D-CAB5-BEF7-56D9-F8334DC0569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348" b="97391" l="1370" r="96347">
                        <a14:foregroundMark x1="18265" y1="48696" x2="18265" y2="48696"/>
                        <a14:foregroundMark x1="77626" y1="95217" x2="77626" y2="95217"/>
                        <a14:foregroundMark x1="92694" y1="96522" x2="92694" y2="96522"/>
                        <a14:foregroundMark x1="7306" y1="12609" x2="7306" y2="12609"/>
                        <a14:foregroundMark x1="2283" y1="15652" x2="2283" y2="15652"/>
                        <a14:foregroundMark x1="6849" y1="4348" x2="6849" y2="4348"/>
                        <a14:foregroundMark x1="96347" y1="97391" x2="96347" y2="97391"/>
                      </a14:backgroundRemoval>
                    </a14:imgEffect>
                  </a14:imgLayer>
                </a14:imgProps>
              </a:ext>
            </a:extLst>
          </a:blip>
          <a:stretch>
            <a:fillRect/>
          </a:stretch>
        </p:blipFill>
        <p:spPr>
          <a:xfrm rot="20738477">
            <a:off x="1665522" y="894951"/>
            <a:ext cx="1219194" cy="1280432"/>
          </a:xfrm>
          <a:prstGeom prst="rect">
            <a:avLst/>
          </a:prstGeom>
        </p:spPr>
      </p:pic>
    </p:spTree>
    <p:extLst>
      <p:ext uri="{BB962C8B-B14F-4D97-AF65-F5344CB8AC3E}">
        <p14:creationId xmlns:p14="http://schemas.microsoft.com/office/powerpoint/2010/main" val="23410806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AF83FA60-2BC9-7520-3C4C-B3EB31AF853B}"/>
            </a:ext>
          </a:extLst>
        </p:cNvPr>
        <p:cNvGrpSpPr/>
        <p:nvPr/>
      </p:nvGrpSpPr>
      <p:grpSpPr>
        <a:xfrm>
          <a:off x="0" y="0"/>
          <a:ext cx="0" cy="0"/>
          <a:chOff x="0" y="0"/>
          <a:chExt cx="0" cy="0"/>
        </a:xfrm>
      </p:grpSpPr>
      <p:sp>
        <p:nvSpPr>
          <p:cNvPr id="2" name="Google Shape;245;p18">
            <a:extLst>
              <a:ext uri="{FF2B5EF4-FFF2-40B4-BE49-F238E27FC236}">
                <a16:creationId xmlns:a16="http://schemas.microsoft.com/office/drawing/2014/main" id="{EF917471-7541-EC98-E224-302061097653}"/>
              </a:ext>
            </a:extLst>
          </p:cNvPr>
          <p:cNvSpPr txBox="1"/>
          <p:nvPr/>
        </p:nvSpPr>
        <p:spPr>
          <a:xfrm>
            <a:off x="361730" y="603347"/>
            <a:ext cx="6001747" cy="6462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Documento</a:t>
            </a:r>
            <a:r>
              <a:rPr lang="pt-BR" sz="3600" b="1" dirty="0">
                <a:solidFill>
                  <a:schemeClr val="tx1">
                    <a:lumMod val="65000"/>
                    <a:lumOff val="35000"/>
                  </a:schemeClr>
                </a:solidFill>
                <a:latin typeface="Candara" panose="020E0502030303020204" pitchFamily="34" charset="0"/>
              </a:rPr>
              <a:t>s Pedagógicos</a:t>
            </a:r>
            <a:endParaRPr lang="pt-BR" dirty="0">
              <a:solidFill>
                <a:schemeClr val="tx1">
                  <a:lumMod val="65000"/>
                  <a:lumOff val="35000"/>
                </a:schemeClr>
              </a:solidFill>
              <a:latin typeface="Candara" panose="020E0502030303020204" pitchFamily="34" charset="0"/>
            </a:endParaRPr>
          </a:p>
        </p:txBody>
      </p:sp>
      <p:cxnSp>
        <p:nvCxnSpPr>
          <p:cNvPr id="3" name="Google Shape;246;p18">
            <a:extLst>
              <a:ext uri="{FF2B5EF4-FFF2-40B4-BE49-F238E27FC236}">
                <a16:creationId xmlns:a16="http://schemas.microsoft.com/office/drawing/2014/main" id="{56E044AD-2019-C218-B067-B450287987D3}"/>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
        <p:nvSpPr>
          <p:cNvPr id="8" name="CaixaDeTexto 7">
            <a:extLst>
              <a:ext uri="{FF2B5EF4-FFF2-40B4-BE49-F238E27FC236}">
                <a16:creationId xmlns:a16="http://schemas.microsoft.com/office/drawing/2014/main" id="{EB20132E-2440-95DD-7F2E-A5CD68D2131B}"/>
              </a:ext>
            </a:extLst>
          </p:cNvPr>
          <p:cNvSpPr txBox="1"/>
          <p:nvPr/>
        </p:nvSpPr>
        <p:spPr>
          <a:xfrm>
            <a:off x="361729" y="1895927"/>
            <a:ext cx="6001747" cy="2985433"/>
          </a:xfrm>
          <a:prstGeom prst="rect">
            <a:avLst/>
          </a:prstGeom>
          <a:noFill/>
        </p:spPr>
        <p:txBody>
          <a:bodyPr wrap="square">
            <a:spAutoFit/>
          </a:bodyPr>
          <a:lstStyle/>
          <a:p>
            <a:pPr algn="just"/>
            <a:r>
              <a:rPr lang="pt-BR" sz="2400" dirty="0">
                <a:solidFill>
                  <a:schemeClr val="tx1">
                    <a:lumMod val="65000"/>
                    <a:lumOff val="35000"/>
                  </a:schemeClr>
                </a:solidFill>
                <a:latin typeface="Candara" panose="020E0502030303020204" pitchFamily="34" charset="0"/>
              </a:rPr>
              <a:t>Outros documentos que  podem compor o portifólio da escola: </a:t>
            </a:r>
          </a:p>
          <a:p>
            <a:pPr algn="just"/>
            <a:endParaRPr lang="pt-BR" sz="2400" dirty="0">
              <a:solidFill>
                <a:schemeClr val="tx1">
                  <a:lumMod val="65000"/>
                  <a:lumOff val="35000"/>
                </a:schemeClr>
              </a:solidFill>
              <a:latin typeface="Candara" panose="020E0502030303020204" pitchFamily="34" charset="0"/>
            </a:endParaRPr>
          </a:p>
          <a:p>
            <a:pPr algn="just"/>
            <a:r>
              <a:rPr lang="pt-BR" sz="2400" dirty="0">
                <a:solidFill>
                  <a:schemeClr val="tx1">
                    <a:lumMod val="65000"/>
                    <a:lumOff val="35000"/>
                  </a:schemeClr>
                </a:solidFill>
                <a:latin typeface="Candara" panose="020E0502030303020204" pitchFamily="34" charset="0"/>
              </a:rPr>
              <a:t>Modelos de instrumentos pedagógicos, sugeridos nas formações do Pacto pela Aprendizagem, disponibilizados no drive </a:t>
            </a:r>
            <a:r>
              <a:rPr lang="pt-BR" sz="2000" u="sng" dirty="0">
                <a:hlinkClick r:id="rId3"/>
              </a:rPr>
              <a:t>https://shre.ink/modelosdeinstrumentos</a:t>
            </a:r>
            <a:endParaRPr lang="pt-BR" sz="2000" dirty="0"/>
          </a:p>
          <a:p>
            <a:pPr algn="just"/>
            <a:endParaRPr lang="pt-BR" sz="2400" dirty="0">
              <a:solidFill>
                <a:schemeClr val="tx1">
                  <a:lumMod val="65000"/>
                  <a:lumOff val="35000"/>
                </a:schemeClr>
              </a:solidFill>
              <a:latin typeface="Candara" panose="020E0502030303020204" pitchFamily="34" charset="0"/>
            </a:endParaRPr>
          </a:p>
        </p:txBody>
      </p:sp>
      <p:pic>
        <p:nvPicPr>
          <p:cNvPr id="6" name="Imagem 5">
            <a:extLst>
              <a:ext uri="{FF2B5EF4-FFF2-40B4-BE49-F238E27FC236}">
                <a16:creationId xmlns:a16="http://schemas.microsoft.com/office/drawing/2014/main" id="{A4DE00DD-1004-8366-D865-8A40535E3FA2}"/>
              </a:ext>
            </a:extLst>
          </p:cNvPr>
          <p:cNvPicPr>
            <a:picLocks noChangeAspect="1"/>
          </p:cNvPicPr>
          <p:nvPr/>
        </p:nvPicPr>
        <p:blipFill>
          <a:blip r:embed="rId4"/>
          <a:stretch>
            <a:fillRect/>
          </a:stretch>
        </p:blipFill>
        <p:spPr>
          <a:xfrm>
            <a:off x="6388727" y="403124"/>
            <a:ext cx="5803273" cy="6341804"/>
          </a:xfrm>
          <a:prstGeom prst="rect">
            <a:avLst/>
          </a:prstGeom>
        </p:spPr>
      </p:pic>
    </p:spTree>
    <p:extLst>
      <p:ext uri="{BB962C8B-B14F-4D97-AF65-F5344CB8AC3E}">
        <p14:creationId xmlns:p14="http://schemas.microsoft.com/office/powerpoint/2010/main" val="33957119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28458055-FB1C-3BB3-F026-DE98B953E796}"/>
            </a:ext>
          </a:extLst>
        </p:cNvPr>
        <p:cNvGrpSpPr/>
        <p:nvPr/>
      </p:nvGrpSpPr>
      <p:grpSpPr>
        <a:xfrm>
          <a:off x="0" y="0"/>
          <a:ext cx="0" cy="0"/>
          <a:chOff x="0" y="0"/>
          <a:chExt cx="0" cy="0"/>
        </a:xfrm>
      </p:grpSpPr>
      <p:sp>
        <p:nvSpPr>
          <p:cNvPr id="4" name="Google Shape;245;p18">
            <a:extLst>
              <a:ext uri="{FF2B5EF4-FFF2-40B4-BE49-F238E27FC236}">
                <a16:creationId xmlns:a16="http://schemas.microsoft.com/office/drawing/2014/main" id="{EC7C8592-FF3B-EC56-29CD-9C5434E5AC11}"/>
              </a:ext>
            </a:extLst>
          </p:cNvPr>
          <p:cNvSpPr txBox="1"/>
          <p:nvPr/>
        </p:nvSpPr>
        <p:spPr>
          <a:xfrm>
            <a:off x="361730" y="603347"/>
            <a:ext cx="7622063" cy="6462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600" b="1" dirty="0">
                <a:solidFill>
                  <a:schemeClr val="tx1">
                    <a:lumMod val="65000"/>
                    <a:lumOff val="35000"/>
                  </a:schemeClr>
                </a:solidFill>
                <a:latin typeface="Candara" panose="020E0502030303020204" pitchFamily="34" charset="0"/>
                <a:sym typeface="Arial"/>
              </a:rPr>
              <a:t>REFERÊNCIAS</a:t>
            </a:r>
            <a:endParaRPr lang="pt-BR" dirty="0">
              <a:solidFill>
                <a:schemeClr val="tx1">
                  <a:lumMod val="65000"/>
                  <a:lumOff val="35000"/>
                </a:schemeClr>
              </a:solidFill>
              <a:latin typeface="Candara" panose="020E0502030303020204" pitchFamily="34" charset="0"/>
            </a:endParaRPr>
          </a:p>
        </p:txBody>
      </p:sp>
      <p:cxnSp>
        <p:nvCxnSpPr>
          <p:cNvPr id="6" name="Google Shape;246;p18">
            <a:extLst>
              <a:ext uri="{FF2B5EF4-FFF2-40B4-BE49-F238E27FC236}">
                <a16:creationId xmlns:a16="http://schemas.microsoft.com/office/drawing/2014/main" id="{A8F68261-FBCF-9C0F-E0BF-E33781E66B20}"/>
              </a:ext>
            </a:extLst>
          </p:cNvPr>
          <p:cNvCxnSpPr/>
          <p:nvPr/>
        </p:nvCxnSpPr>
        <p:spPr>
          <a:xfrm>
            <a:off x="445967" y="1249637"/>
            <a:ext cx="11265742" cy="0"/>
          </a:xfrm>
          <a:prstGeom prst="straightConnector1">
            <a:avLst/>
          </a:prstGeom>
          <a:noFill/>
          <a:ln w="57150" cap="flat" cmpd="sng">
            <a:solidFill>
              <a:srgbClr val="C00000"/>
            </a:solidFill>
            <a:prstDash val="solid"/>
            <a:round/>
            <a:headEnd type="none" w="sm" len="sm"/>
            <a:tailEnd type="none" w="sm" len="sm"/>
          </a:ln>
        </p:spPr>
      </p:cxnSp>
      <p:sp>
        <p:nvSpPr>
          <p:cNvPr id="5" name="CaixaDeTexto 4">
            <a:extLst>
              <a:ext uri="{FF2B5EF4-FFF2-40B4-BE49-F238E27FC236}">
                <a16:creationId xmlns:a16="http://schemas.microsoft.com/office/drawing/2014/main" id="{6AD47411-ADBB-4939-AD99-CE0DEEF2AA9C}"/>
              </a:ext>
            </a:extLst>
          </p:cNvPr>
          <p:cNvSpPr txBox="1"/>
          <p:nvPr/>
        </p:nvSpPr>
        <p:spPr>
          <a:xfrm>
            <a:off x="361730" y="1353253"/>
            <a:ext cx="10730813" cy="4558427"/>
          </a:xfrm>
          <a:prstGeom prst="rect">
            <a:avLst/>
          </a:prstGeom>
          <a:noFill/>
        </p:spPr>
        <p:txBody>
          <a:bodyPr wrap="square">
            <a:spAutoFit/>
          </a:bodyPr>
          <a:lstStyle/>
          <a:p>
            <a:pPr>
              <a:buNone/>
            </a:pPr>
            <a:r>
              <a:rPr lang="pt-BR" sz="1800" dirty="0">
                <a:latin typeface="Candara" panose="020E0502030303020204" pitchFamily="34" charset="0"/>
              </a:rPr>
              <a:t>BES, Pablo (et.al). </a:t>
            </a:r>
            <a:r>
              <a:rPr lang="pt-BR" sz="1800" b="1" dirty="0">
                <a:latin typeface="Candara" panose="020E0502030303020204" pitchFamily="34" charset="0"/>
              </a:rPr>
              <a:t>Gestão de documentos e registro escolar</a:t>
            </a:r>
            <a:r>
              <a:rPr lang="pt-BR" sz="1800" dirty="0">
                <a:latin typeface="Candara" panose="020E0502030303020204" pitchFamily="34" charset="0"/>
              </a:rPr>
              <a:t>. Porto Alegre: SAGAH, 2020. </a:t>
            </a:r>
            <a:r>
              <a:rPr lang="pt-BR" sz="1800" dirty="0" err="1">
                <a:latin typeface="Candara" panose="020E0502030303020204" pitchFamily="34" charset="0"/>
              </a:rPr>
              <a:t>eBook</a:t>
            </a:r>
            <a:r>
              <a:rPr lang="pt-BR" sz="1800" dirty="0">
                <a:latin typeface="Candara" panose="020E0502030303020204" pitchFamily="34" charset="0"/>
              </a:rPr>
              <a:t>.</a:t>
            </a:r>
          </a:p>
          <a:p>
            <a:pPr>
              <a:buNone/>
            </a:pPr>
            <a:endParaRPr lang="pt-BR" sz="1800" dirty="0">
              <a:latin typeface="Candara" panose="020E0502030303020204" pitchFamily="34" charset="0"/>
            </a:endParaRPr>
          </a:p>
          <a:p>
            <a:r>
              <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rPr>
              <a:t>BRASIL.</a:t>
            </a:r>
            <a:r>
              <a:rPr lang="pt-BR" altLang="pt-BR" sz="1800" dirty="0">
                <a:solidFill>
                  <a:srgbClr val="4D5156"/>
                </a:solidFill>
                <a:latin typeface="Candara" panose="020E0502030303020204" pitchFamily="34" charset="0"/>
                <a:ea typeface="Calibri" panose="020F0502020204030204" pitchFamily="34" charset="0"/>
                <a:cs typeface="Arial" panose="020B0604020202020204" pitchFamily="34" charset="0"/>
              </a:rPr>
              <a:t> </a:t>
            </a:r>
            <a:r>
              <a:rPr lang="pt-BR" altLang="pt-BR" sz="1800" b="1" dirty="0">
                <a:solidFill>
                  <a:srgbClr val="040C28"/>
                </a:solidFill>
                <a:latin typeface="Candara" panose="020E0502030303020204" pitchFamily="34" charset="0"/>
                <a:ea typeface="Calibri" panose="020F0502020204030204" pitchFamily="34" charset="0"/>
                <a:cs typeface="Arial" panose="020B0604020202020204" pitchFamily="34" charset="0"/>
              </a:rPr>
              <a:t>Lei de Diretrizes e Bases da Educação Nacional, </a:t>
            </a:r>
            <a:r>
              <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rPr>
              <a:t>LDB.</a:t>
            </a:r>
            <a:r>
              <a:rPr lang="pt-BR" altLang="pt-BR" sz="1800" dirty="0">
                <a:solidFill>
                  <a:srgbClr val="4D5156"/>
                </a:solidFill>
                <a:latin typeface="Candara" panose="020E0502030303020204" pitchFamily="34" charset="0"/>
                <a:ea typeface="Calibri" panose="020F0502020204030204" pitchFamily="34" charset="0"/>
                <a:cs typeface="Arial" panose="020B0604020202020204" pitchFamily="34" charset="0"/>
              </a:rPr>
              <a:t> </a:t>
            </a:r>
            <a:r>
              <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rPr>
              <a:t>9394/1996.</a:t>
            </a:r>
          </a:p>
          <a:p>
            <a:endPar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endParaRPr>
          </a:p>
          <a:p>
            <a:r>
              <a:rPr lang="pt-BR" sz="1800" dirty="0">
                <a:latin typeface="Candara" panose="020E0502030303020204" pitchFamily="34" charset="0"/>
              </a:rPr>
              <a:t>EDUCAR PRA VALER. </a:t>
            </a:r>
            <a:r>
              <a:rPr lang="pt-BR" sz="1800" b="1" dirty="0">
                <a:latin typeface="Candara" panose="020E0502030303020204" pitchFamily="34" charset="0"/>
              </a:rPr>
              <a:t>Atribuições do núcleo gestor e principais rotinas da escola</a:t>
            </a:r>
            <a:r>
              <a:rPr lang="pt-BR" sz="1800" dirty="0">
                <a:latin typeface="Candara" panose="020E0502030303020204" pitchFamily="34" charset="0"/>
              </a:rPr>
              <a:t>. In: Acompanhamento escolar nas redes públicas de ensino</a:t>
            </a:r>
            <a:r>
              <a:rPr lang="pt-BR" sz="1800" i="1" dirty="0">
                <a:latin typeface="Candara" panose="020E0502030303020204" pitchFamily="34" charset="0"/>
              </a:rPr>
              <a:t>.</a:t>
            </a:r>
            <a:r>
              <a:rPr lang="pt-BR" sz="1800" dirty="0">
                <a:latin typeface="Candara" panose="020E0502030303020204" pitchFamily="34" charset="0"/>
              </a:rPr>
              <a:t> Fortaleza: Associação Bem Comum, 2020. </a:t>
            </a:r>
          </a:p>
          <a:p>
            <a:endPar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endParaRPr>
          </a:p>
          <a:p>
            <a:r>
              <a:rPr lang="pt-BR" sz="1800" dirty="0">
                <a:latin typeface="Candara" panose="020E0502030303020204" pitchFamily="34" charset="0"/>
              </a:rPr>
              <a:t>PARANÁ, Governo do Estado. Gestão escolar e legislação educacional. In: </a:t>
            </a:r>
            <a:r>
              <a:rPr lang="pt-BR" sz="1800" b="1" dirty="0">
                <a:latin typeface="Candara" panose="020E0502030303020204" pitchFamily="34" charset="0"/>
              </a:rPr>
              <a:t>Gestão em foco</a:t>
            </a:r>
            <a:r>
              <a:rPr lang="pt-BR" sz="1800" dirty="0">
                <a:latin typeface="Candara" panose="020E0502030303020204" pitchFamily="34" charset="0"/>
              </a:rPr>
              <a:t>. Paraná, 2018. Disponível em:  </a:t>
            </a:r>
            <a:r>
              <a:rPr lang="pt-BR" sz="1800" dirty="0">
                <a:latin typeface="Candara" panose="020E0502030303020204" pitchFamily="34" charset="0"/>
                <a:hlinkClick r:id="rId3"/>
              </a:rPr>
              <a:t>http://www.gestaoescolar.diaadia.pr.gov.br/arquivos/File/gestao_em_foco/legislacao_escolar_unidade3.pdf</a:t>
            </a:r>
            <a:r>
              <a:rPr lang="pt-BR" sz="1800" dirty="0">
                <a:latin typeface="Candara" panose="020E0502030303020204" pitchFamily="34" charset="0"/>
              </a:rPr>
              <a:t> . Acesso em: 19 de junho de 2025.</a:t>
            </a:r>
          </a:p>
          <a:p>
            <a:endParaRPr lang="pt-BR" altLang="pt-BR" sz="1800" dirty="0">
              <a:solidFill>
                <a:srgbClr val="040C28"/>
              </a:solidFill>
              <a:latin typeface="Candara" panose="020E0502030303020204" pitchFamily="34" charset="0"/>
              <a:ea typeface="Calibri" panose="020F0502020204030204" pitchFamily="34" charset="0"/>
              <a:cs typeface="Arial" panose="020B0604020202020204" pitchFamily="34" charset="0"/>
            </a:endParaRPr>
          </a:p>
          <a:p>
            <a:pPr>
              <a:lnSpc>
                <a:spcPct val="115000"/>
              </a:lnSpc>
              <a:spcAft>
                <a:spcPts val="800"/>
              </a:spcAft>
              <a:buNone/>
            </a:pPr>
            <a:endParaRPr lang="pt-BR" sz="1800" dirty="0">
              <a:latin typeface="Candara" panose="020E0502030303020204" pitchFamily="34" charset="0"/>
            </a:endParaRPr>
          </a:p>
          <a:p>
            <a:pPr>
              <a:lnSpc>
                <a:spcPct val="115000"/>
              </a:lnSpc>
              <a:spcAft>
                <a:spcPts val="800"/>
              </a:spcAft>
              <a:buNone/>
            </a:pPr>
            <a:endParaRPr lang="pt-BR" sz="1800" dirty="0">
              <a:latin typeface="Candara" panose="020E0502030303020204" pitchFamily="34" charset="0"/>
            </a:endParaRPr>
          </a:p>
          <a:p>
            <a:pPr>
              <a:lnSpc>
                <a:spcPct val="115000"/>
              </a:lnSpc>
              <a:spcAft>
                <a:spcPts val="800"/>
              </a:spcAft>
              <a:buNone/>
            </a:pPr>
            <a:r>
              <a:rPr lang="pt-BR" sz="1800" dirty="0">
                <a:latin typeface="Candara" panose="020E0502030303020204" pitchFamily="34" charset="0"/>
              </a:rPr>
              <a:t> </a:t>
            </a:r>
            <a:endParaRPr lang="pt-BR" sz="1800" kern="100" dirty="0">
              <a:effectLst/>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0165074"/>
      </p:ext>
    </p:extLst>
  </p:cSld>
  <p:clrMapOvr>
    <a:masterClrMapping/>
  </p:clrMapOvr>
</p:sld>
</file>

<file path=ppt/theme/theme1.xml><?xml version="1.0" encoding="utf-8"?>
<a:theme xmlns:a="http://schemas.openxmlformats.org/drawingml/2006/main" name="2_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24723</TotalTime>
  <Words>2449</Words>
  <Application>Microsoft Office PowerPoint</Application>
  <PresentationFormat>Widescreen</PresentationFormat>
  <Paragraphs>358</Paragraphs>
  <Slides>66</Slides>
  <Notes>50</Notes>
  <HiddenSlides>0</HiddenSlides>
  <MMClips>2</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66</vt:i4>
      </vt:variant>
    </vt:vector>
  </HeadingPairs>
  <TitlesOfParts>
    <vt:vector size="72" baseType="lpstr">
      <vt:lpstr>Arial</vt:lpstr>
      <vt:lpstr>Candara</vt:lpstr>
      <vt:lpstr>Wingdings</vt:lpstr>
      <vt:lpstr>Calibri</vt:lpstr>
      <vt:lpstr>Aptos</vt:lpstr>
      <vt:lpstr>2_Tema do Office</vt:lpstr>
      <vt:lpstr>Apresentação do PowerPoint</vt:lpstr>
      <vt:lpstr>EIXO APOIO A GESTÃO E PLANEJAMENTO MUNICIPAL</vt:lpstr>
      <vt:lpstr>Apresentação do PowerPoint</vt:lpstr>
      <vt:lpstr>Apresentação do PowerPoint</vt:lpstr>
      <vt:lpstr>Apresentação do PowerPoint</vt:lpstr>
      <vt:lpstr>Apresentação do PowerPoint</vt:lpstr>
      <vt:lpstr>Apresentação do PowerPoint</vt:lpstr>
      <vt:lpstr>GESTÃO DE PROCESSOS DAS ROTINAS E DAS PRÁTICAS SUSTENTÁVEIS NA ESCOLA</vt:lpstr>
      <vt:lpstr>Apresentação do PowerPoint</vt:lpstr>
      <vt:lpstr>Apresentação do PowerPoint</vt:lpstr>
      <vt:lpstr>O que nos contam sobre a escola pública?</vt:lpstr>
      <vt:lpstr>VÍDEO: Educação.doc - Escola do Futuro | Episódio 5 (com cortes) https://www.youtube.com/watch?v=v5nlwicLiQg&amp;t=491s</vt:lpstr>
      <vt:lpstr>Apresentação do PowerPoint</vt:lpstr>
      <vt:lpstr>Apresentação do PowerPoint</vt:lpstr>
      <vt:lpstr>Apresentação do PowerPoint</vt:lpstr>
      <vt:lpstr>Fatores que contribuem para a aprendizagem </vt:lpstr>
      <vt:lpstr>O papel do diretor</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Jaqueline Ramos de Freitas</dc:creator>
  <cp:lastModifiedBy>Elly Campos</cp:lastModifiedBy>
  <cp:revision>116</cp:revision>
  <cp:lastPrinted>2026-02-22T16:55:29Z</cp:lastPrinted>
  <dcterms:created xsi:type="dcterms:W3CDTF">2024-05-14T20:19:57Z</dcterms:created>
  <dcterms:modified xsi:type="dcterms:W3CDTF">2026-02-22T17:13:11Z</dcterms:modified>
</cp:coreProperties>
</file>